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490" r:id="rId3"/>
    <p:sldId id="491" r:id="rId4"/>
    <p:sldId id="494" r:id="rId5"/>
    <p:sldId id="481" r:id="rId6"/>
    <p:sldId id="482" r:id="rId7"/>
    <p:sldId id="483" r:id="rId8"/>
    <p:sldId id="479" r:id="rId9"/>
    <p:sldId id="484" r:id="rId10"/>
    <p:sldId id="485" r:id="rId11"/>
    <p:sldId id="487" r:id="rId12"/>
    <p:sldId id="488" r:id="rId13"/>
    <p:sldId id="480" r:id="rId14"/>
    <p:sldId id="486" r:id="rId15"/>
    <p:sldId id="493" r:id="rId16"/>
    <p:sldId id="489" r:id="rId17"/>
    <p:sldId id="496" r:id="rId18"/>
    <p:sldId id="495" r:id="rId19"/>
    <p:sldId id="497" r:id="rId20"/>
    <p:sldId id="500" r:id="rId21"/>
    <p:sldId id="501" r:id="rId22"/>
    <p:sldId id="502" r:id="rId23"/>
    <p:sldId id="503" r:id="rId24"/>
    <p:sldId id="504" r:id="rId25"/>
    <p:sldId id="505" r:id="rId26"/>
    <p:sldId id="498" r:id="rId27"/>
    <p:sldId id="499"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an Hicks" initials="AH"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36142"/>
    <a:srgbClr val="000000"/>
    <a:srgbClr val="DDE3D6"/>
    <a:srgbClr val="E9EAE9"/>
    <a:srgbClr val="99AB83"/>
    <a:srgbClr val="C4B6D9"/>
    <a:srgbClr val="EBE7F2"/>
    <a:srgbClr val="EAEAEA"/>
    <a:srgbClr val="E8D2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5A7D15-F3CA-4E38-B79D-71F394E86634}" v="142" dt="2018-10-20T22:33:26.6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87" autoAdjust="0"/>
    <p:restoredTop sz="94608" autoAdjust="0"/>
  </p:normalViewPr>
  <p:slideViewPr>
    <p:cSldViewPr snapToGrid="0">
      <p:cViewPr varScale="1">
        <p:scale>
          <a:sx n="139" d="100"/>
          <a:sy n="139" d="100"/>
        </p:scale>
        <p:origin x="120" y="22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48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n Hicks" userId="aafaeab1-305b-4b48-a8c4-5ac29abc5728" providerId="ADAL" clId="{75F7CE2A-E758-4CD2-B798-4B70D69F6F40}"/>
    <pc:docChg chg="undo custSel addSld delSld modSld modMainMaster">
      <pc:chgData name="Allan Hicks" userId="aafaeab1-305b-4b48-a8c4-5ac29abc5728" providerId="ADAL" clId="{75F7CE2A-E758-4CD2-B798-4B70D69F6F40}" dt="2018-10-20T03:08:29.796" v="561" actId="20577"/>
      <pc:docMkLst>
        <pc:docMk/>
      </pc:docMkLst>
      <pc:sldChg chg="modSp">
        <pc:chgData name="Allan Hicks" userId="aafaeab1-305b-4b48-a8c4-5ac29abc5728" providerId="ADAL" clId="{75F7CE2A-E758-4CD2-B798-4B70D69F6F40}" dt="2018-10-20T02:50:10.012" v="132" actId="20577"/>
        <pc:sldMkLst>
          <pc:docMk/>
          <pc:sldMk cId="3960332901" sldId="256"/>
        </pc:sldMkLst>
        <pc:spChg chg="mod">
          <ac:chgData name="Allan Hicks" userId="aafaeab1-305b-4b48-a8c4-5ac29abc5728" providerId="ADAL" clId="{75F7CE2A-E758-4CD2-B798-4B70D69F6F40}" dt="2018-10-20T02:50:10.012" v="132" actId="20577"/>
          <ac:spMkLst>
            <pc:docMk/>
            <pc:sldMk cId="3960332901" sldId="256"/>
            <ac:spMk id="4" creationId="{00000000-0000-0000-0000-000000000000}"/>
          </ac:spMkLst>
        </pc:spChg>
        <pc:spChg chg="mod">
          <ac:chgData name="Allan Hicks" userId="aafaeab1-305b-4b48-a8c4-5ac29abc5728" providerId="ADAL" clId="{75F7CE2A-E758-4CD2-B798-4B70D69F6F40}" dt="2018-10-20T02:49:39.544" v="80"/>
          <ac:spMkLst>
            <pc:docMk/>
            <pc:sldMk cId="3960332901" sldId="256"/>
            <ac:spMk id="5" creationId="{00000000-0000-0000-0000-000000000000}"/>
          </ac:spMkLst>
        </pc:spChg>
      </pc:sldChg>
      <pc:sldChg chg="addSp delSp modSp">
        <pc:chgData name="Allan Hicks" userId="aafaeab1-305b-4b48-a8c4-5ac29abc5728" providerId="ADAL" clId="{75F7CE2A-E758-4CD2-B798-4B70D69F6F40}" dt="2018-10-20T02:49:39.544" v="80"/>
        <pc:sldMkLst>
          <pc:docMk/>
          <pc:sldMk cId="3070226167" sldId="479"/>
        </pc:sldMkLst>
        <pc:spChg chg="mod">
          <ac:chgData name="Allan Hicks" userId="aafaeab1-305b-4b48-a8c4-5ac29abc5728" providerId="ADAL" clId="{75F7CE2A-E758-4CD2-B798-4B70D69F6F40}" dt="2018-10-20T02:49:39.544" v="80"/>
          <ac:spMkLst>
            <pc:docMk/>
            <pc:sldMk cId="3070226167" sldId="479"/>
            <ac:spMk id="4" creationId="{44A8EB90-3E24-476F-ADFD-B68D89EEF9E8}"/>
          </ac:spMkLst>
        </pc:spChg>
        <pc:graphicFrameChg chg="add del">
          <ac:chgData name="Allan Hicks" userId="aafaeab1-305b-4b48-a8c4-5ac29abc5728" providerId="ADAL" clId="{75F7CE2A-E758-4CD2-B798-4B70D69F6F40}" dt="2018-10-20T02:49:11.937" v="79" actId="478"/>
          <ac:graphicFrameMkLst>
            <pc:docMk/>
            <pc:sldMk cId="3070226167" sldId="479"/>
            <ac:graphicFrameMk id="6" creationId="{812CD855-0F9A-4722-84B2-12449CFA450D}"/>
          </ac:graphicFrameMkLst>
        </pc:graphicFrameChg>
      </pc:sldChg>
      <pc:sldChg chg="modSp">
        <pc:chgData name="Allan Hicks" userId="aafaeab1-305b-4b48-a8c4-5ac29abc5728" providerId="ADAL" clId="{75F7CE2A-E758-4CD2-B798-4B70D69F6F40}" dt="2018-10-20T02:49:39.544" v="80"/>
        <pc:sldMkLst>
          <pc:docMk/>
          <pc:sldMk cId="313270196" sldId="480"/>
        </pc:sldMkLst>
        <pc:spChg chg="mod">
          <ac:chgData name="Allan Hicks" userId="aafaeab1-305b-4b48-a8c4-5ac29abc5728" providerId="ADAL" clId="{75F7CE2A-E758-4CD2-B798-4B70D69F6F40}" dt="2018-10-20T02:49:39.544" v="80"/>
          <ac:spMkLst>
            <pc:docMk/>
            <pc:sldMk cId="313270196" sldId="480"/>
            <ac:spMk id="4" creationId="{DE5F9698-D980-492B-983C-2BC376AF6DF9}"/>
          </ac:spMkLst>
        </pc:spChg>
      </pc:sldChg>
      <pc:sldChg chg="modSp add">
        <pc:chgData name="Allan Hicks" userId="aafaeab1-305b-4b48-a8c4-5ac29abc5728" providerId="ADAL" clId="{75F7CE2A-E758-4CD2-B798-4B70D69F6F40}" dt="2018-10-20T03:04:13.261" v="280" actId="20577"/>
        <pc:sldMkLst>
          <pc:docMk/>
          <pc:sldMk cId="4138533371" sldId="481"/>
        </pc:sldMkLst>
        <pc:spChg chg="mod">
          <ac:chgData name="Allan Hicks" userId="aafaeab1-305b-4b48-a8c4-5ac29abc5728" providerId="ADAL" clId="{75F7CE2A-E758-4CD2-B798-4B70D69F6F40}" dt="2018-10-20T03:04:13.261" v="280" actId="20577"/>
          <ac:spMkLst>
            <pc:docMk/>
            <pc:sldMk cId="4138533371" sldId="481"/>
            <ac:spMk id="2" creationId="{76EC9AFA-C9DD-4396-8A89-7551677EC18C}"/>
          </ac:spMkLst>
        </pc:spChg>
        <pc:spChg chg="mod">
          <ac:chgData name="Allan Hicks" userId="aafaeab1-305b-4b48-a8c4-5ac29abc5728" providerId="ADAL" clId="{75F7CE2A-E758-4CD2-B798-4B70D69F6F40}" dt="2018-10-20T02:57:18.299" v="139" actId="20577"/>
          <ac:spMkLst>
            <pc:docMk/>
            <pc:sldMk cId="4138533371" sldId="481"/>
            <ac:spMk id="3" creationId="{86E22636-D683-4992-959A-115FB1EA99C3}"/>
          </ac:spMkLst>
        </pc:spChg>
      </pc:sldChg>
      <pc:sldChg chg="modSp add">
        <pc:chgData name="Allan Hicks" userId="aafaeab1-305b-4b48-a8c4-5ac29abc5728" providerId="ADAL" clId="{75F7CE2A-E758-4CD2-B798-4B70D69F6F40}" dt="2018-10-20T03:08:29.796" v="561" actId="20577"/>
        <pc:sldMkLst>
          <pc:docMk/>
          <pc:sldMk cId="957044324" sldId="482"/>
        </pc:sldMkLst>
        <pc:spChg chg="mod">
          <ac:chgData name="Allan Hicks" userId="aafaeab1-305b-4b48-a8c4-5ac29abc5728" providerId="ADAL" clId="{75F7CE2A-E758-4CD2-B798-4B70D69F6F40}" dt="2018-10-20T03:08:29.796" v="561" actId="20577"/>
          <ac:spMkLst>
            <pc:docMk/>
            <pc:sldMk cId="957044324" sldId="482"/>
            <ac:spMk id="2" creationId="{0BD6456B-D24E-4E36-8E44-7C7511B8DC6F}"/>
          </ac:spMkLst>
        </pc:spChg>
        <pc:spChg chg="mod">
          <ac:chgData name="Allan Hicks" userId="aafaeab1-305b-4b48-a8c4-5ac29abc5728" providerId="ADAL" clId="{75F7CE2A-E758-4CD2-B798-4B70D69F6F40}" dt="2018-10-20T03:06:25.616" v="316" actId="20577"/>
          <ac:spMkLst>
            <pc:docMk/>
            <pc:sldMk cId="957044324" sldId="482"/>
            <ac:spMk id="3" creationId="{9DDA25FA-0A84-437A-B6AB-91A3B1C3E80E}"/>
          </ac:spMkLst>
        </pc:spChg>
      </pc:sldChg>
      <pc:sldMasterChg chg="delSldLayout modSldLayout">
        <pc:chgData name="Allan Hicks" userId="aafaeab1-305b-4b48-a8c4-5ac29abc5728" providerId="ADAL" clId="{75F7CE2A-E758-4CD2-B798-4B70D69F6F40}" dt="2018-10-20T02:49:39.544" v="80"/>
        <pc:sldMasterMkLst>
          <pc:docMk/>
          <pc:sldMasterMk cId="3600184368" sldId="2147483660"/>
        </pc:sldMasterMkLst>
        <pc:sldLayoutChg chg="modSp">
          <pc:chgData name="Allan Hicks" userId="aafaeab1-305b-4b48-a8c4-5ac29abc5728" providerId="ADAL" clId="{75F7CE2A-E758-4CD2-B798-4B70D69F6F40}" dt="2018-10-20T02:49:39.544" v="80"/>
          <pc:sldLayoutMkLst>
            <pc:docMk/>
            <pc:sldMasterMk cId="3600184368" sldId="2147483660"/>
            <pc:sldLayoutMk cId="1589479930" sldId="2147483662"/>
          </pc:sldLayoutMkLst>
          <pc:spChg chg="mod">
            <ac:chgData name="Allan Hicks" userId="aafaeab1-305b-4b48-a8c4-5ac29abc5728" providerId="ADAL" clId="{75F7CE2A-E758-4CD2-B798-4B70D69F6F40}" dt="2018-10-20T02:49:39.544" v="80"/>
            <ac:spMkLst>
              <pc:docMk/>
              <pc:sldMasterMk cId="3600184368" sldId="2147483660"/>
              <pc:sldLayoutMk cId="1589479930" sldId="2147483662"/>
              <ac:spMk id="9" creationId="{00000000-0000-0000-0000-000000000000}"/>
            </ac:spMkLst>
          </pc:spChg>
        </pc:sldLayoutChg>
        <pc:sldLayoutChg chg="modSp">
          <pc:chgData name="Allan Hicks" userId="aafaeab1-305b-4b48-a8c4-5ac29abc5728" providerId="ADAL" clId="{75F7CE2A-E758-4CD2-B798-4B70D69F6F40}" dt="2018-10-20T02:49:39.544" v="80"/>
          <pc:sldLayoutMkLst>
            <pc:docMk/>
            <pc:sldMasterMk cId="3600184368" sldId="2147483660"/>
            <pc:sldLayoutMk cId="1649964410" sldId="2147483670"/>
          </pc:sldLayoutMkLst>
          <pc:spChg chg="mod">
            <ac:chgData name="Allan Hicks" userId="aafaeab1-305b-4b48-a8c4-5ac29abc5728" providerId="ADAL" clId="{75F7CE2A-E758-4CD2-B798-4B70D69F6F40}" dt="2018-10-20T02:49:39.544" v="80"/>
            <ac:spMkLst>
              <pc:docMk/>
              <pc:sldMasterMk cId="3600184368" sldId="2147483660"/>
              <pc:sldLayoutMk cId="1649964410" sldId="2147483670"/>
              <ac:spMk id="9" creationId="{00000000-0000-0000-0000-000000000000}"/>
            </ac:spMkLst>
          </pc:spChg>
        </pc:sldLayoutChg>
      </pc:sldMasterChg>
    </pc:docChg>
  </pc:docChgLst>
  <pc:docChgLst>
    <pc:chgData name="Allan Hicks" userId="aafaeab1-305b-4b48-a8c4-5ac29abc5728" providerId="ADAL" clId="{AF5A7D15-F3CA-4E38-B79D-71F394E86634}"/>
    <pc:docChg chg="custSel addSld delSld modSld sldOrd">
      <pc:chgData name="Allan Hicks" userId="aafaeab1-305b-4b48-a8c4-5ac29abc5728" providerId="ADAL" clId="{AF5A7D15-F3CA-4E38-B79D-71F394E86634}" dt="2018-10-22T06:01:07.765" v="4452" actId="20577"/>
      <pc:docMkLst>
        <pc:docMk/>
      </pc:docMkLst>
      <pc:sldChg chg="modSp">
        <pc:chgData name="Allan Hicks" userId="aafaeab1-305b-4b48-a8c4-5ac29abc5728" providerId="ADAL" clId="{AF5A7D15-F3CA-4E38-B79D-71F394E86634}" dt="2018-10-20T20:30:20.916" v="2538" actId="14100"/>
        <pc:sldMkLst>
          <pc:docMk/>
          <pc:sldMk cId="3960332901" sldId="256"/>
        </pc:sldMkLst>
        <pc:spChg chg="mod">
          <ac:chgData name="Allan Hicks" userId="aafaeab1-305b-4b48-a8c4-5ac29abc5728" providerId="ADAL" clId="{AF5A7D15-F3CA-4E38-B79D-71F394E86634}" dt="2018-10-20T20:30:14.830" v="2537" actId="27636"/>
          <ac:spMkLst>
            <pc:docMk/>
            <pc:sldMk cId="3960332901" sldId="256"/>
            <ac:spMk id="4" creationId="{00000000-0000-0000-0000-000000000000}"/>
          </ac:spMkLst>
        </pc:spChg>
        <pc:spChg chg="mod">
          <ac:chgData name="Allan Hicks" userId="aafaeab1-305b-4b48-a8c4-5ac29abc5728" providerId="ADAL" clId="{AF5A7D15-F3CA-4E38-B79D-71F394E86634}" dt="2018-10-20T20:30:20.916" v="2538" actId="14100"/>
          <ac:spMkLst>
            <pc:docMk/>
            <pc:sldMk cId="3960332901" sldId="256"/>
            <ac:spMk id="5" creationId="{00000000-0000-0000-0000-000000000000}"/>
          </ac:spMkLst>
        </pc:spChg>
      </pc:sldChg>
      <pc:sldChg chg="modSp">
        <pc:chgData name="Allan Hicks" userId="aafaeab1-305b-4b48-a8c4-5ac29abc5728" providerId="ADAL" clId="{AF5A7D15-F3CA-4E38-B79D-71F394E86634}" dt="2018-10-22T05:59:27.490" v="4420" actId="20577"/>
        <pc:sldMkLst>
          <pc:docMk/>
          <pc:sldMk cId="313270196" sldId="480"/>
        </pc:sldMkLst>
        <pc:spChg chg="mod">
          <ac:chgData name="Allan Hicks" userId="aafaeab1-305b-4b48-a8c4-5ac29abc5728" providerId="ADAL" clId="{AF5A7D15-F3CA-4E38-B79D-71F394E86634}" dt="2018-10-22T05:59:27.490" v="4420" actId="20577"/>
          <ac:spMkLst>
            <pc:docMk/>
            <pc:sldMk cId="313270196" sldId="480"/>
            <ac:spMk id="2" creationId="{EBCE7448-3B74-4590-BD44-E4C27567501E}"/>
          </ac:spMkLst>
        </pc:spChg>
        <pc:spChg chg="mod">
          <ac:chgData name="Allan Hicks" userId="aafaeab1-305b-4b48-a8c4-5ac29abc5728" providerId="ADAL" clId="{AF5A7D15-F3CA-4E38-B79D-71F394E86634}" dt="2018-10-20T05:52:43.758" v="926" actId="20577"/>
          <ac:spMkLst>
            <pc:docMk/>
            <pc:sldMk cId="313270196" sldId="480"/>
            <ac:spMk id="3" creationId="{BF0189E1-DA9F-4047-9D61-E1C8709122F8}"/>
          </ac:spMkLst>
        </pc:spChg>
      </pc:sldChg>
      <pc:sldChg chg="modSp">
        <pc:chgData name="Allan Hicks" userId="aafaeab1-305b-4b48-a8c4-5ac29abc5728" providerId="ADAL" clId="{AF5A7D15-F3CA-4E38-B79D-71F394E86634}" dt="2018-10-20T06:05:26.745" v="1058" actId="20577"/>
        <pc:sldMkLst>
          <pc:docMk/>
          <pc:sldMk cId="4138533371" sldId="481"/>
        </pc:sldMkLst>
        <pc:spChg chg="mod">
          <ac:chgData name="Allan Hicks" userId="aafaeab1-305b-4b48-a8c4-5ac29abc5728" providerId="ADAL" clId="{AF5A7D15-F3CA-4E38-B79D-71F394E86634}" dt="2018-10-20T06:05:26.745" v="1058" actId="20577"/>
          <ac:spMkLst>
            <pc:docMk/>
            <pc:sldMk cId="4138533371" sldId="481"/>
            <ac:spMk id="2" creationId="{76EC9AFA-C9DD-4396-8A89-7551677EC18C}"/>
          </ac:spMkLst>
        </pc:spChg>
      </pc:sldChg>
      <pc:sldChg chg="modSp">
        <pc:chgData name="Allan Hicks" userId="aafaeab1-305b-4b48-a8c4-5ac29abc5728" providerId="ADAL" clId="{AF5A7D15-F3CA-4E38-B79D-71F394E86634}" dt="2018-10-20T05:41:09.232" v="33" actId="20577"/>
        <pc:sldMkLst>
          <pc:docMk/>
          <pc:sldMk cId="957044324" sldId="482"/>
        </pc:sldMkLst>
        <pc:spChg chg="mod">
          <ac:chgData name="Allan Hicks" userId="aafaeab1-305b-4b48-a8c4-5ac29abc5728" providerId="ADAL" clId="{AF5A7D15-F3CA-4E38-B79D-71F394E86634}" dt="2018-10-20T05:41:09.232" v="33" actId="20577"/>
          <ac:spMkLst>
            <pc:docMk/>
            <pc:sldMk cId="957044324" sldId="482"/>
            <ac:spMk id="2" creationId="{0BD6456B-D24E-4E36-8E44-7C7511B8DC6F}"/>
          </ac:spMkLst>
        </pc:spChg>
      </pc:sldChg>
      <pc:sldChg chg="modSp add">
        <pc:chgData name="Allan Hicks" userId="aafaeab1-305b-4b48-a8c4-5ac29abc5728" providerId="ADAL" clId="{AF5A7D15-F3CA-4E38-B79D-71F394E86634}" dt="2018-10-22T05:56:30.609" v="4342" actId="20577"/>
        <pc:sldMkLst>
          <pc:docMk/>
          <pc:sldMk cId="668438399" sldId="483"/>
        </pc:sldMkLst>
        <pc:spChg chg="mod">
          <ac:chgData name="Allan Hicks" userId="aafaeab1-305b-4b48-a8c4-5ac29abc5728" providerId="ADAL" clId="{AF5A7D15-F3CA-4E38-B79D-71F394E86634}" dt="2018-10-22T05:56:30.609" v="4342" actId="20577"/>
          <ac:spMkLst>
            <pc:docMk/>
            <pc:sldMk cId="668438399" sldId="483"/>
            <ac:spMk id="2" creationId="{5AADC97B-98D0-4F9B-BC99-F690EE3BB2D5}"/>
          </ac:spMkLst>
        </pc:spChg>
        <pc:spChg chg="mod">
          <ac:chgData name="Allan Hicks" userId="aafaeab1-305b-4b48-a8c4-5ac29abc5728" providerId="ADAL" clId="{AF5A7D15-F3CA-4E38-B79D-71F394E86634}" dt="2018-10-20T05:41:37.481" v="59" actId="20577"/>
          <ac:spMkLst>
            <pc:docMk/>
            <pc:sldMk cId="668438399" sldId="483"/>
            <ac:spMk id="3" creationId="{179FF8A9-D44F-40F7-B286-DECA11FD8181}"/>
          </ac:spMkLst>
        </pc:spChg>
      </pc:sldChg>
      <pc:sldChg chg="modSp add">
        <pc:chgData name="Allan Hicks" userId="aafaeab1-305b-4b48-a8c4-5ac29abc5728" providerId="ADAL" clId="{AF5A7D15-F3CA-4E38-B79D-71F394E86634}" dt="2018-10-22T05:57:30.366" v="4355" actId="20577"/>
        <pc:sldMkLst>
          <pc:docMk/>
          <pc:sldMk cId="3530705098" sldId="484"/>
        </pc:sldMkLst>
        <pc:spChg chg="mod">
          <ac:chgData name="Allan Hicks" userId="aafaeab1-305b-4b48-a8c4-5ac29abc5728" providerId="ADAL" clId="{AF5A7D15-F3CA-4E38-B79D-71F394E86634}" dt="2018-10-22T05:57:30.366" v="4355" actId="20577"/>
          <ac:spMkLst>
            <pc:docMk/>
            <pc:sldMk cId="3530705098" sldId="484"/>
            <ac:spMk id="2" creationId="{97BB0DA5-A99E-4673-B24E-8F52517418BF}"/>
          </ac:spMkLst>
        </pc:spChg>
        <pc:spChg chg="mod">
          <ac:chgData name="Allan Hicks" userId="aafaeab1-305b-4b48-a8c4-5ac29abc5728" providerId="ADAL" clId="{AF5A7D15-F3CA-4E38-B79D-71F394E86634}" dt="2018-10-20T05:50:35.484" v="671" actId="20577"/>
          <ac:spMkLst>
            <pc:docMk/>
            <pc:sldMk cId="3530705098" sldId="484"/>
            <ac:spMk id="3" creationId="{69E01D2F-ED1A-4DB2-B164-3CF3A295EA21}"/>
          </ac:spMkLst>
        </pc:spChg>
      </pc:sldChg>
      <pc:sldChg chg="modSp add ord">
        <pc:chgData name="Allan Hicks" userId="aafaeab1-305b-4b48-a8c4-5ac29abc5728" providerId="ADAL" clId="{AF5A7D15-F3CA-4E38-B79D-71F394E86634}" dt="2018-10-20T06:19:01.568" v="1837"/>
        <pc:sldMkLst>
          <pc:docMk/>
          <pc:sldMk cId="437553293" sldId="485"/>
        </pc:sldMkLst>
        <pc:spChg chg="mod">
          <ac:chgData name="Allan Hicks" userId="aafaeab1-305b-4b48-a8c4-5ac29abc5728" providerId="ADAL" clId="{AF5A7D15-F3CA-4E38-B79D-71F394E86634}" dt="2018-10-20T06:18:19.694" v="1806" actId="20577"/>
          <ac:spMkLst>
            <pc:docMk/>
            <pc:sldMk cId="437553293" sldId="485"/>
            <ac:spMk id="2" creationId="{CEAF3553-3469-4F2B-B3A1-A085D6865AAA}"/>
          </ac:spMkLst>
        </pc:spChg>
        <pc:spChg chg="mod">
          <ac:chgData name="Allan Hicks" userId="aafaeab1-305b-4b48-a8c4-5ac29abc5728" providerId="ADAL" clId="{AF5A7D15-F3CA-4E38-B79D-71F394E86634}" dt="2018-10-20T06:08:46.716" v="1101" actId="20577"/>
          <ac:spMkLst>
            <pc:docMk/>
            <pc:sldMk cId="437553293" sldId="485"/>
            <ac:spMk id="3" creationId="{FF969606-16CB-4D67-8ECD-5EEAABD38ED5}"/>
          </ac:spMkLst>
        </pc:spChg>
      </pc:sldChg>
      <pc:sldChg chg="modSp add ord">
        <pc:chgData name="Allan Hicks" userId="aafaeab1-305b-4b48-a8c4-5ac29abc5728" providerId="ADAL" clId="{AF5A7D15-F3CA-4E38-B79D-71F394E86634}" dt="2018-10-20T22:33:26.646" v="4338"/>
        <pc:sldMkLst>
          <pc:docMk/>
          <pc:sldMk cId="3570815495" sldId="486"/>
        </pc:sldMkLst>
        <pc:spChg chg="mod">
          <ac:chgData name="Allan Hicks" userId="aafaeab1-305b-4b48-a8c4-5ac29abc5728" providerId="ADAL" clId="{AF5A7D15-F3CA-4E38-B79D-71F394E86634}" dt="2018-10-20T06:23:36.493" v="1882" actId="14100"/>
          <ac:spMkLst>
            <pc:docMk/>
            <pc:sldMk cId="3570815495" sldId="486"/>
            <ac:spMk id="2" creationId="{EADD354B-05A0-4194-A4D3-1C09D06C794A}"/>
          </ac:spMkLst>
        </pc:spChg>
        <pc:spChg chg="mod">
          <ac:chgData name="Allan Hicks" userId="aafaeab1-305b-4b48-a8c4-5ac29abc5728" providerId="ADAL" clId="{AF5A7D15-F3CA-4E38-B79D-71F394E86634}" dt="2018-10-20T06:20:59.998" v="1865" actId="20577"/>
          <ac:spMkLst>
            <pc:docMk/>
            <pc:sldMk cId="3570815495" sldId="486"/>
            <ac:spMk id="3" creationId="{9408551F-416C-4FB2-9608-919EF85C491B}"/>
          </ac:spMkLst>
        </pc:spChg>
      </pc:sldChg>
      <pc:sldChg chg="modSp add">
        <pc:chgData name="Allan Hicks" userId="aafaeab1-305b-4b48-a8c4-5ac29abc5728" providerId="ADAL" clId="{AF5A7D15-F3CA-4E38-B79D-71F394E86634}" dt="2018-10-22T05:58:17.665" v="4389" actId="20577"/>
        <pc:sldMkLst>
          <pc:docMk/>
          <pc:sldMk cId="1057700628" sldId="487"/>
        </pc:sldMkLst>
        <pc:spChg chg="mod">
          <ac:chgData name="Allan Hicks" userId="aafaeab1-305b-4b48-a8c4-5ac29abc5728" providerId="ADAL" clId="{AF5A7D15-F3CA-4E38-B79D-71F394E86634}" dt="2018-10-22T05:58:17.665" v="4389" actId="20577"/>
          <ac:spMkLst>
            <pc:docMk/>
            <pc:sldMk cId="1057700628" sldId="487"/>
            <ac:spMk id="2" creationId="{22FC94C6-96E8-4E97-B1C8-4D595312236E}"/>
          </ac:spMkLst>
        </pc:spChg>
        <pc:spChg chg="mod">
          <ac:chgData name="Allan Hicks" userId="aafaeab1-305b-4b48-a8c4-5ac29abc5728" providerId="ADAL" clId="{AF5A7D15-F3CA-4E38-B79D-71F394E86634}" dt="2018-10-20T06:34:25.242" v="2212" actId="20577"/>
          <ac:spMkLst>
            <pc:docMk/>
            <pc:sldMk cId="1057700628" sldId="487"/>
            <ac:spMk id="3" creationId="{0C372E1D-6809-4161-BD5B-5E17A753C6A8}"/>
          </ac:spMkLst>
        </pc:spChg>
      </pc:sldChg>
      <pc:sldChg chg="modSp add">
        <pc:chgData name="Allan Hicks" userId="aafaeab1-305b-4b48-a8c4-5ac29abc5728" providerId="ADAL" clId="{AF5A7D15-F3CA-4E38-B79D-71F394E86634}" dt="2018-10-20T06:39:25.360" v="2522" actId="20577"/>
        <pc:sldMkLst>
          <pc:docMk/>
          <pc:sldMk cId="2113693668" sldId="488"/>
        </pc:sldMkLst>
        <pc:spChg chg="mod">
          <ac:chgData name="Allan Hicks" userId="aafaeab1-305b-4b48-a8c4-5ac29abc5728" providerId="ADAL" clId="{AF5A7D15-F3CA-4E38-B79D-71F394E86634}" dt="2018-10-20T06:39:25.360" v="2522" actId="20577"/>
          <ac:spMkLst>
            <pc:docMk/>
            <pc:sldMk cId="2113693668" sldId="488"/>
            <ac:spMk id="2" creationId="{DC718F1D-8E87-4506-88D7-D8813E9D2378}"/>
          </ac:spMkLst>
        </pc:spChg>
        <pc:spChg chg="mod">
          <ac:chgData name="Allan Hicks" userId="aafaeab1-305b-4b48-a8c4-5ac29abc5728" providerId="ADAL" clId="{AF5A7D15-F3CA-4E38-B79D-71F394E86634}" dt="2018-10-20T06:39:02.456" v="2437" actId="20577"/>
          <ac:spMkLst>
            <pc:docMk/>
            <pc:sldMk cId="2113693668" sldId="488"/>
            <ac:spMk id="3" creationId="{9AFA807D-0CA9-457E-AB19-745E630D8799}"/>
          </ac:spMkLst>
        </pc:spChg>
      </pc:sldChg>
      <pc:sldChg chg="add">
        <pc:chgData name="Allan Hicks" userId="aafaeab1-305b-4b48-a8c4-5ac29abc5728" providerId="ADAL" clId="{AF5A7D15-F3CA-4E38-B79D-71F394E86634}" dt="2018-10-20T22:13:46.165" v="2930"/>
        <pc:sldMkLst>
          <pc:docMk/>
          <pc:sldMk cId="89812839" sldId="489"/>
        </pc:sldMkLst>
      </pc:sldChg>
      <pc:sldChg chg="modSp add">
        <pc:chgData name="Allan Hicks" userId="aafaeab1-305b-4b48-a8c4-5ac29abc5728" providerId="ADAL" clId="{AF5A7D15-F3CA-4E38-B79D-71F394E86634}" dt="2018-10-20T22:05:51.016" v="2842" actId="20577"/>
        <pc:sldMkLst>
          <pc:docMk/>
          <pc:sldMk cId="2367719516" sldId="490"/>
        </pc:sldMkLst>
        <pc:spChg chg="mod">
          <ac:chgData name="Allan Hicks" userId="aafaeab1-305b-4b48-a8c4-5ac29abc5728" providerId="ADAL" clId="{AF5A7D15-F3CA-4E38-B79D-71F394E86634}" dt="2018-10-20T22:03:46.121" v="2777" actId="113"/>
          <ac:spMkLst>
            <pc:docMk/>
            <pc:sldMk cId="2367719516" sldId="490"/>
            <ac:spMk id="2" creationId="{DE1E0C20-7599-42F1-8EBE-2E15E1284C55}"/>
          </ac:spMkLst>
        </pc:spChg>
        <pc:spChg chg="mod">
          <ac:chgData name="Allan Hicks" userId="aafaeab1-305b-4b48-a8c4-5ac29abc5728" providerId="ADAL" clId="{AF5A7D15-F3CA-4E38-B79D-71F394E86634}" dt="2018-10-20T22:05:51.016" v="2842" actId="20577"/>
          <ac:spMkLst>
            <pc:docMk/>
            <pc:sldMk cId="2367719516" sldId="490"/>
            <ac:spMk id="3" creationId="{FA66121C-123C-4D6D-8578-54BD91033731}"/>
          </ac:spMkLst>
        </pc:spChg>
      </pc:sldChg>
      <pc:sldChg chg="modSp add">
        <pc:chgData name="Allan Hicks" userId="aafaeab1-305b-4b48-a8c4-5ac29abc5728" providerId="ADAL" clId="{AF5A7D15-F3CA-4E38-B79D-71F394E86634}" dt="2018-10-20T22:10:55.096" v="2923" actId="113"/>
        <pc:sldMkLst>
          <pc:docMk/>
          <pc:sldMk cId="2454974041" sldId="491"/>
        </pc:sldMkLst>
        <pc:spChg chg="mod">
          <ac:chgData name="Allan Hicks" userId="aafaeab1-305b-4b48-a8c4-5ac29abc5728" providerId="ADAL" clId="{AF5A7D15-F3CA-4E38-B79D-71F394E86634}" dt="2018-10-20T22:10:55.096" v="2923" actId="113"/>
          <ac:spMkLst>
            <pc:docMk/>
            <pc:sldMk cId="2454974041" sldId="491"/>
            <ac:spMk id="2" creationId="{501F60F8-2B4F-4805-BA9A-C9AF72C49896}"/>
          </ac:spMkLst>
        </pc:spChg>
        <pc:spChg chg="mod">
          <ac:chgData name="Allan Hicks" userId="aafaeab1-305b-4b48-a8c4-5ac29abc5728" providerId="ADAL" clId="{AF5A7D15-F3CA-4E38-B79D-71F394E86634}" dt="2018-10-20T22:05:36.748" v="2819" actId="20577"/>
          <ac:spMkLst>
            <pc:docMk/>
            <pc:sldMk cId="2454974041" sldId="491"/>
            <ac:spMk id="3" creationId="{4976EA36-F94E-4659-9D17-AC989919FE83}"/>
          </ac:spMkLst>
        </pc:spChg>
      </pc:sldChg>
      <pc:sldChg chg="add">
        <pc:chgData name="Allan Hicks" userId="aafaeab1-305b-4b48-a8c4-5ac29abc5728" providerId="ADAL" clId="{AF5A7D15-F3CA-4E38-B79D-71F394E86634}" dt="2018-10-20T22:13:46.165" v="2930"/>
        <pc:sldMkLst>
          <pc:docMk/>
          <pc:sldMk cId="1841211399" sldId="493"/>
        </pc:sldMkLst>
      </pc:sldChg>
      <pc:sldChg chg="modSp add">
        <pc:chgData name="Allan Hicks" userId="aafaeab1-305b-4b48-a8c4-5ac29abc5728" providerId="ADAL" clId="{AF5A7D15-F3CA-4E38-B79D-71F394E86634}" dt="2018-10-20T22:11:43.108" v="2925" actId="27636"/>
        <pc:sldMkLst>
          <pc:docMk/>
          <pc:sldMk cId="1285275442" sldId="494"/>
        </pc:sldMkLst>
        <pc:spChg chg="mod">
          <ac:chgData name="Allan Hicks" userId="aafaeab1-305b-4b48-a8c4-5ac29abc5728" providerId="ADAL" clId="{AF5A7D15-F3CA-4E38-B79D-71F394E86634}" dt="2018-10-20T22:11:43.108" v="2925" actId="27636"/>
          <ac:spMkLst>
            <pc:docMk/>
            <pc:sldMk cId="1285275442" sldId="494"/>
            <ac:spMk id="2" creationId="{501F60F8-2B4F-4805-BA9A-C9AF72C49896}"/>
          </ac:spMkLst>
        </pc:spChg>
      </pc:sldChg>
      <pc:sldChg chg="modSp add">
        <pc:chgData name="Allan Hicks" userId="aafaeab1-305b-4b48-a8c4-5ac29abc5728" providerId="ADAL" clId="{AF5A7D15-F3CA-4E38-B79D-71F394E86634}" dt="2018-10-20T22:28:56.509" v="3963" actId="20577"/>
        <pc:sldMkLst>
          <pc:docMk/>
          <pc:sldMk cId="503319263" sldId="495"/>
        </pc:sldMkLst>
        <pc:spChg chg="mod">
          <ac:chgData name="Allan Hicks" userId="aafaeab1-305b-4b48-a8c4-5ac29abc5728" providerId="ADAL" clId="{AF5A7D15-F3CA-4E38-B79D-71F394E86634}" dt="2018-10-20T22:28:56.509" v="3963" actId="20577"/>
          <ac:spMkLst>
            <pc:docMk/>
            <pc:sldMk cId="503319263" sldId="495"/>
            <ac:spMk id="2" creationId="{C043F927-31E5-4A72-9375-FAD2885FCDBA}"/>
          </ac:spMkLst>
        </pc:spChg>
        <pc:spChg chg="mod">
          <ac:chgData name="Allan Hicks" userId="aafaeab1-305b-4b48-a8c4-5ac29abc5728" providerId="ADAL" clId="{AF5A7D15-F3CA-4E38-B79D-71F394E86634}" dt="2018-10-20T22:17:32.337" v="3026" actId="20577"/>
          <ac:spMkLst>
            <pc:docMk/>
            <pc:sldMk cId="503319263" sldId="495"/>
            <ac:spMk id="3" creationId="{CA25C47C-49E2-413A-9C02-CE116F6427C6}"/>
          </ac:spMkLst>
        </pc:spChg>
      </pc:sldChg>
      <pc:sldChg chg="modSp add">
        <pc:chgData name="Allan Hicks" userId="aafaeab1-305b-4b48-a8c4-5ac29abc5728" providerId="ADAL" clId="{AF5A7D15-F3CA-4E38-B79D-71F394E86634}" dt="2018-10-20T22:16:56.490" v="2944" actId="27636"/>
        <pc:sldMkLst>
          <pc:docMk/>
          <pc:sldMk cId="1894200227" sldId="496"/>
        </pc:sldMkLst>
        <pc:spChg chg="mod">
          <ac:chgData name="Allan Hicks" userId="aafaeab1-305b-4b48-a8c4-5ac29abc5728" providerId="ADAL" clId="{AF5A7D15-F3CA-4E38-B79D-71F394E86634}" dt="2018-10-20T22:16:56.490" v="2944" actId="27636"/>
          <ac:spMkLst>
            <pc:docMk/>
            <pc:sldMk cId="1894200227" sldId="496"/>
            <ac:spMk id="2" creationId="{A019AFC0-0E3C-42F4-8DC0-C990AE388C00}"/>
          </ac:spMkLst>
        </pc:spChg>
      </pc:sldChg>
      <pc:sldChg chg="modSp add">
        <pc:chgData name="Allan Hicks" userId="aafaeab1-305b-4b48-a8c4-5ac29abc5728" providerId="ADAL" clId="{AF5A7D15-F3CA-4E38-B79D-71F394E86634}" dt="2018-10-22T06:01:07.765" v="4452" actId="20577"/>
        <pc:sldMkLst>
          <pc:docMk/>
          <pc:sldMk cId="1680178846" sldId="497"/>
        </pc:sldMkLst>
        <pc:spChg chg="mod">
          <ac:chgData name="Allan Hicks" userId="aafaeab1-305b-4b48-a8c4-5ac29abc5728" providerId="ADAL" clId="{AF5A7D15-F3CA-4E38-B79D-71F394E86634}" dt="2018-10-22T06:01:07.765" v="4452" actId="20577"/>
          <ac:spMkLst>
            <pc:docMk/>
            <pc:sldMk cId="1680178846" sldId="497"/>
            <ac:spMk id="2" creationId="{37CEECB6-477E-4DAB-9D1B-DDE8A0852038}"/>
          </ac:spMkLst>
        </pc:spChg>
        <pc:spChg chg="mod">
          <ac:chgData name="Allan Hicks" userId="aafaeab1-305b-4b48-a8c4-5ac29abc5728" providerId="ADAL" clId="{AF5A7D15-F3CA-4E38-B79D-71F394E86634}" dt="2018-10-20T22:20:37.533" v="3392" actId="20577"/>
          <ac:spMkLst>
            <pc:docMk/>
            <pc:sldMk cId="1680178846" sldId="497"/>
            <ac:spMk id="3" creationId="{8BCBA3BD-82BC-4B71-8D47-405F490E0BAC}"/>
          </ac:spMkLst>
        </pc:spChg>
      </pc:sldChg>
      <pc:sldChg chg="modSp add">
        <pc:chgData name="Allan Hicks" userId="aafaeab1-305b-4b48-a8c4-5ac29abc5728" providerId="ADAL" clId="{AF5A7D15-F3CA-4E38-B79D-71F394E86634}" dt="2018-10-20T22:28:12.134" v="3942" actId="114"/>
        <pc:sldMkLst>
          <pc:docMk/>
          <pc:sldMk cId="1692609911" sldId="498"/>
        </pc:sldMkLst>
        <pc:spChg chg="mod">
          <ac:chgData name="Allan Hicks" userId="aafaeab1-305b-4b48-a8c4-5ac29abc5728" providerId="ADAL" clId="{AF5A7D15-F3CA-4E38-B79D-71F394E86634}" dt="2018-10-20T22:28:12.134" v="3942" actId="114"/>
          <ac:spMkLst>
            <pc:docMk/>
            <pc:sldMk cId="1692609911" sldId="498"/>
            <ac:spMk id="2" creationId="{981BF2EB-E19D-44DF-9336-BBE02ABB0A75}"/>
          </ac:spMkLst>
        </pc:spChg>
        <pc:spChg chg="mod">
          <ac:chgData name="Allan Hicks" userId="aafaeab1-305b-4b48-a8c4-5ac29abc5728" providerId="ADAL" clId="{AF5A7D15-F3CA-4E38-B79D-71F394E86634}" dt="2018-10-20T22:23:58.993" v="3870" actId="20577"/>
          <ac:spMkLst>
            <pc:docMk/>
            <pc:sldMk cId="1692609911" sldId="498"/>
            <ac:spMk id="3" creationId="{1B22A886-3BAC-4255-A5B4-C416350545E4}"/>
          </ac:spMkLst>
        </pc:spChg>
      </pc:sldChg>
      <pc:sldChg chg="modSp add">
        <pc:chgData name="Allan Hicks" userId="aafaeab1-305b-4b48-a8c4-5ac29abc5728" providerId="ADAL" clId="{AF5A7D15-F3CA-4E38-B79D-71F394E86634}" dt="2018-10-20T22:32:37.818" v="4337" actId="20577"/>
        <pc:sldMkLst>
          <pc:docMk/>
          <pc:sldMk cId="893276242" sldId="499"/>
        </pc:sldMkLst>
        <pc:spChg chg="mod">
          <ac:chgData name="Allan Hicks" userId="aafaeab1-305b-4b48-a8c4-5ac29abc5728" providerId="ADAL" clId="{AF5A7D15-F3CA-4E38-B79D-71F394E86634}" dt="2018-10-20T22:32:15.164" v="4284" actId="20577"/>
          <ac:spMkLst>
            <pc:docMk/>
            <pc:sldMk cId="893276242" sldId="499"/>
            <ac:spMk id="2" creationId="{892813AA-5864-4CF6-B3CD-A3CD5A59D424}"/>
          </ac:spMkLst>
        </pc:spChg>
        <pc:spChg chg="mod">
          <ac:chgData name="Allan Hicks" userId="aafaeab1-305b-4b48-a8c4-5ac29abc5728" providerId="ADAL" clId="{AF5A7D15-F3CA-4E38-B79D-71F394E86634}" dt="2018-10-20T22:32:37.818" v="4337" actId="20577"/>
          <ac:spMkLst>
            <pc:docMk/>
            <pc:sldMk cId="893276242" sldId="499"/>
            <ac:spMk id="3" creationId="{D08FA991-449F-4B3D-9E23-5B462AA6C684}"/>
          </ac:spMkLst>
        </pc:spChg>
      </pc:sldChg>
    </pc:docChg>
  </pc:docChgLst>
  <pc:docChgLst>
    <pc:chgData name="Allan Hicks" userId="aafaeab1-305b-4b48-a8c4-5ac29abc5728" providerId="ADAL" clId="{B9B49FC7-95D1-4B91-8B8F-E6D81152320C}"/>
    <pc:docChg chg="undo custSel addSld delSld modSld sldOrd">
      <pc:chgData name="Allan Hicks" userId="aafaeab1-305b-4b48-a8c4-5ac29abc5728" providerId="ADAL" clId="{B9B49FC7-95D1-4B91-8B8F-E6D81152320C}" dt="2018-09-26T05:13:12.632" v="2188" actId="403"/>
      <pc:docMkLst>
        <pc:docMk/>
      </pc:docMkLst>
      <pc:sldChg chg="addSp delSp modSp add">
        <pc:chgData name="Allan Hicks" userId="aafaeab1-305b-4b48-a8c4-5ac29abc5728" providerId="ADAL" clId="{B9B49FC7-95D1-4B91-8B8F-E6D81152320C}" dt="2018-09-25T06:15:10.225" v="922" actId="255"/>
        <pc:sldMkLst>
          <pc:docMk/>
          <pc:sldMk cId="3070226167" sldId="479"/>
        </pc:sldMkLst>
        <pc:spChg chg="del">
          <ac:chgData name="Allan Hicks" userId="aafaeab1-305b-4b48-a8c4-5ac29abc5728" providerId="ADAL" clId="{B9B49FC7-95D1-4B91-8B8F-E6D81152320C}" dt="2018-09-25T06:11:51.976" v="826" actId="478"/>
          <ac:spMkLst>
            <pc:docMk/>
            <pc:sldMk cId="3070226167" sldId="479"/>
            <ac:spMk id="2" creationId="{40B7013B-2AC6-4062-9768-4689E82B2246}"/>
          </ac:spMkLst>
        </pc:spChg>
        <pc:spChg chg="mod">
          <ac:chgData name="Allan Hicks" userId="aafaeab1-305b-4b48-a8c4-5ac29abc5728" providerId="ADAL" clId="{B9B49FC7-95D1-4B91-8B8F-E6D81152320C}" dt="2018-09-25T06:13:46.268" v="907" actId="20577"/>
          <ac:spMkLst>
            <pc:docMk/>
            <pc:sldMk cId="3070226167" sldId="479"/>
            <ac:spMk id="3" creationId="{BECC0BE9-33B0-4380-8DF8-B356C5EEE343}"/>
          </ac:spMkLst>
        </pc:spChg>
        <pc:graphicFrameChg chg="add mod modGraphic">
          <ac:chgData name="Allan Hicks" userId="aafaeab1-305b-4b48-a8c4-5ac29abc5728" providerId="ADAL" clId="{B9B49FC7-95D1-4B91-8B8F-E6D81152320C}" dt="2018-09-25T06:15:10.225" v="922" actId="255"/>
          <ac:graphicFrameMkLst>
            <pc:docMk/>
            <pc:sldMk cId="3070226167" sldId="479"/>
            <ac:graphicFrameMk id="6" creationId="{812CD855-0F9A-4722-84B2-12449CFA450D}"/>
          </ac:graphicFrameMkLst>
        </pc:graphicFrameChg>
      </pc:sldChg>
      <pc:sldChg chg="modSp add">
        <pc:chgData name="Allan Hicks" userId="aafaeab1-305b-4b48-a8c4-5ac29abc5728" providerId="ADAL" clId="{B9B49FC7-95D1-4B91-8B8F-E6D81152320C}" dt="2018-09-25T06:18:24.888" v="1373" actId="20577"/>
        <pc:sldMkLst>
          <pc:docMk/>
          <pc:sldMk cId="313270196" sldId="480"/>
        </pc:sldMkLst>
        <pc:spChg chg="mod">
          <ac:chgData name="Allan Hicks" userId="aafaeab1-305b-4b48-a8c4-5ac29abc5728" providerId="ADAL" clId="{B9B49FC7-95D1-4B91-8B8F-E6D81152320C}" dt="2018-09-25T06:18:24.888" v="1373" actId="20577"/>
          <ac:spMkLst>
            <pc:docMk/>
            <pc:sldMk cId="313270196" sldId="480"/>
            <ac:spMk id="2" creationId="{EBCE7448-3B74-4590-BD44-E4C27567501E}"/>
          </ac:spMkLst>
        </pc:spChg>
        <pc:spChg chg="mod">
          <ac:chgData name="Allan Hicks" userId="aafaeab1-305b-4b48-a8c4-5ac29abc5728" providerId="ADAL" clId="{B9B49FC7-95D1-4B91-8B8F-E6D81152320C}" dt="2018-09-25T06:15:35.222" v="972" actId="20577"/>
          <ac:spMkLst>
            <pc:docMk/>
            <pc:sldMk cId="313270196" sldId="480"/>
            <ac:spMk id="3" creationId="{BF0189E1-DA9F-4047-9D61-E1C8709122F8}"/>
          </ac:spMkLst>
        </pc:spChg>
      </pc:sldChg>
    </pc:docChg>
  </pc:docChgLst>
  <pc:docChgLst>
    <pc:chgData name="Allan Hicks" userId="aafaeab1-305b-4b48-a8c4-5ac29abc5728" providerId="ADAL" clId="{CC919F98-3962-4078-AD54-8E874EEB8356}"/>
    <pc:docChg chg="undo custSel addSld delSld modSld modMainMaster">
      <pc:chgData name="Allan Hicks" userId="aafaeab1-305b-4b48-a8c4-5ac29abc5728" providerId="ADAL" clId="{CC919F98-3962-4078-AD54-8E874EEB8356}" dt="2018-09-24T05:29:32.840" v="1264" actId="20577"/>
      <pc:docMkLst>
        <pc:docMk/>
      </pc:docMkLst>
      <pc:sldMasterChg chg="modSldLayout">
        <pc:chgData name="Allan Hicks" userId="aafaeab1-305b-4b48-a8c4-5ac29abc5728" providerId="ADAL" clId="{CC919F98-3962-4078-AD54-8E874EEB8356}" dt="2018-09-24T05:29:32.840" v="1264" actId="20577"/>
        <pc:sldMasterMkLst>
          <pc:docMk/>
          <pc:sldMasterMk cId="3600184368" sldId="2147483660"/>
        </pc:sldMasterMkLst>
        <pc:sldLayoutChg chg="modSp">
          <pc:chgData name="Allan Hicks" userId="aafaeab1-305b-4b48-a8c4-5ac29abc5728" providerId="ADAL" clId="{CC919F98-3962-4078-AD54-8E874EEB8356}" dt="2018-09-24T05:29:32.840" v="1264" actId="20577"/>
          <pc:sldLayoutMkLst>
            <pc:docMk/>
            <pc:sldMasterMk cId="3600184368" sldId="2147483660"/>
            <pc:sldLayoutMk cId="1589479930" sldId="2147483662"/>
          </pc:sldLayoutMkLst>
          <pc:spChg chg="mod">
            <ac:chgData name="Allan Hicks" userId="aafaeab1-305b-4b48-a8c4-5ac29abc5728" providerId="ADAL" clId="{CC919F98-3962-4078-AD54-8E874EEB8356}" dt="2018-09-24T05:29:32.840" v="1264" actId="20577"/>
            <ac:spMkLst>
              <pc:docMk/>
              <pc:sldMasterMk cId="3600184368" sldId="2147483660"/>
              <pc:sldLayoutMk cId="1589479930" sldId="2147483662"/>
              <ac:spMk id="9" creationId="{00000000-0000-0000-0000-000000000000}"/>
            </ac:spMkLst>
          </pc:spChg>
        </pc:sldLayoutChg>
        <pc:sldLayoutChg chg="delSp modSp">
          <pc:chgData name="Allan Hicks" userId="aafaeab1-305b-4b48-a8c4-5ac29abc5728" providerId="ADAL" clId="{CC919F98-3962-4078-AD54-8E874EEB8356}" dt="2018-09-24T05:29:14.575" v="1258" actId="478"/>
          <pc:sldLayoutMkLst>
            <pc:docMk/>
            <pc:sldMasterMk cId="3600184368" sldId="2147483660"/>
            <pc:sldLayoutMk cId="1649964410" sldId="2147483670"/>
          </pc:sldLayoutMkLst>
          <pc:spChg chg="del">
            <ac:chgData name="Allan Hicks" userId="aafaeab1-305b-4b48-a8c4-5ac29abc5728" providerId="ADAL" clId="{CC919F98-3962-4078-AD54-8E874EEB8356}" dt="2018-09-24T05:29:14.575" v="1258" actId="478"/>
            <ac:spMkLst>
              <pc:docMk/>
              <pc:sldMasterMk cId="3600184368" sldId="2147483660"/>
              <pc:sldLayoutMk cId="1649964410" sldId="2147483670"/>
              <ac:spMk id="4" creationId="{1DEA57D2-28CD-4E57-85CB-021534225CE0}"/>
            </ac:spMkLst>
          </pc:spChg>
          <pc:spChg chg="mod">
            <ac:chgData name="Allan Hicks" userId="aafaeab1-305b-4b48-a8c4-5ac29abc5728" providerId="ADAL" clId="{CC919F98-3962-4078-AD54-8E874EEB8356}" dt="2018-09-24T05:28:57.021" v="1257"/>
            <ac:spMkLst>
              <pc:docMk/>
              <pc:sldMasterMk cId="3600184368" sldId="2147483660"/>
              <pc:sldLayoutMk cId="1649964410" sldId="2147483670"/>
              <ac:spMk id="9" creationId="{00000000-0000-0000-0000-000000000000}"/>
            </ac:spMkLst>
          </pc:spChg>
        </pc:sldLayoutChg>
      </pc:sldMasterChg>
    </pc:docChg>
  </pc:docChgLst>
  <pc:docChgLst>
    <pc:chgData name="Allan Hicks" userId="aafaeab1-305b-4b48-a8c4-5ac29abc5728" providerId="ADAL" clId="{3E6B88E7-B15B-476F-889E-EF01C622EF82}"/>
    <pc:docChg chg="custSel addSld delSld modSld">
      <pc:chgData name="Allan Hicks" userId="aafaeab1-305b-4b48-a8c4-5ac29abc5728" providerId="ADAL" clId="{3E6B88E7-B15B-476F-889E-EF01C622EF82}" dt="2018-09-25T20:39:12.658" v="142" actId="20577"/>
      <pc:docMkLst>
        <pc:docMk/>
      </pc:docMkLst>
      <pc:sldChg chg="modSp">
        <pc:chgData name="Allan Hicks" userId="aafaeab1-305b-4b48-a8c4-5ac29abc5728" providerId="ADAL" clId="{3E6B88E7-B15B-476F-889E-EF01C622EF82}" dt="2018-09-25T20:39:12.658" v="142" actId="20577"/>
        <pc:sldMkLst>
          <pc:docMk/>
          <pc:sldMk cId="3960332901" sldId="256"/>
        </pc:sldMkLst>
        <pc:spChg chg="mod">
          <ac:chgData name="Allan Hicks" userId="aafaeab1-305b-4b48-a8c4-5ac29abc5728" providerId="ADAL" clId="{3E6B88E7-B15B-476F-889E-EF01C622EF82}" dt="2018-09-25T20:39:12.658" v="142" actId="20577"/>
          <ac:spMkLst>
            <pc:docMk/>
            <pc:sldMk cId="3960332901" sldId="256"/>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CBC0FF-41A2-4C47-A5A8-48DC8FFC778D}" type="datetimeFigureOut">
              <a:rPr lang="en-US" smtClean="0"/>
              <a:t>10/22/2018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A4CDF3-962A-4235-8EE6-8E17EB390D7A}" type="slidenum">
              <a:rPr lang="en-US" smtClean="0"/>
              <a:t>‹#›</a:t>
            </a:fld>
            <a:endParaRPr lang="en-US"/>
          </a:p>
        </p:txBody>
      </p:sp>
    </p:spTree>
    <p:extLst>
      <p:ext uri="{BB962C8B-B14F-4D97-AF65-F5344CB8AC3E}">
        <p14:creationId xmlns:p14="http://schemas.microsoft.com/office/powerpoint/2010/main" val="428586337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37DF08-5B0C-410C-BFC1-8A2763742C03}" type="datetimeFigureOut">
              <a:rPr lang="en-US" smtClean="0"/>
              <a:t>10/22/2018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674C9-CC70-4B5C-A100-A4582F0B6340}" type="slidenum">
              <a:rPr lang="en-US" smtClean="0"/>
              <a:t>‹#›</a:t>
            </a:fld>
            <a:endParaRPr lang="en-US"/>
          </a:p>
        </p:txBody>
      </p:sp>
    </p:spTree>
    <p:extLst>
      <p:ext uri="{BB962C8B-B14F-4D97-AF65-F5344CB8AC3E}">
        <p14:creationId xmlns:p14="http://schemas.microsoft.com/office/powerpoint/2010/main" val="4849213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r>
              <a:rPr lang="en-US" dirty="0"/>
              <a:t>2018 SS 01</a:t>
            </a:r>
          </a:p>
        </p:txBody>
      </p:sp>
      <p:sp>
        <p:nvSpPr>
          <p:cNvPr id="5" name="Slide Number Placeholder 4"/>
          <p:cNvSpPr>
            <a:spLocks noGrp="1"/>
          </p:cNvSpPr>
          <p:nvPr>
            <p:ph type="sldNum" sz="quarter" idx="11"/>
          </p:nvPr>
        </p:nvSpPr>
        <p:spPr/>
        <p:txBody>
          <a:bodyPr/>
          <a:lstStyle/>
          <a:p>
            <a:fld id="{965674C9-CC70-4B5C-A100-A4582F0B6340}" type="slidenum">
              <a:rPr lang="en-US" smtClean="0"/>
              <a:t>1</a:t>
            </a:fld>
            <a:endParaRPr lang="en-US"/>
          </a:p>
        </p:txBody>
      </p:sp>
    </p:spTree>
    <p:extLst>
      <p:ext uri="{BB962C8B-B14F-4D97-AF65-F5344CB8AC3E}">
        <p14:creationId xmlns:p14="http://schemas.microsoft.com/office/powerpoint/2010/main" val="32442514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0"/>
            <a:ext cx="5913120" cy="5143500"/>
          </a:xfrm>
          <a:prstGeom prst="rect">
            <a:avLst/>
          </a:prstGeom>
          <a:gradFill flip="none" rotWithShape="1">
            <a:gsLst>
              <a:gs pos="0">
                <a:schemeClr val="accent1">
                  <a:lumMod val="0"/>
                  <a:lumOff val="100000"/>
                </a:schemeClr>
              </a:gs>
              <a:gs pos="100000">
                <a:srgbClr val="FFFFFF">
                  <a:lumMod val="0"/>
                  <a:lumOff val="100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24508"/>
          <a:stretch/>
        </p:blipFill>
        <p:spPr>
          <a:xfrm>
            <a:off x="-40507" y="0"/>
            <a:ext cx="5435358" cy="5143500"/>
          </a:xfrm>
          <a:prstGeom prst="rect">
            <a:avLst/>
          </a:prstGeom>
        </p:spPr>
      </p:pic>
      <p:sp>
        <p:nvSpPr>
          <p:cNvPr id="14" name="Rectangle 13"/>
          <p:cNvSpPr/>
          <p:nvPr userDrawn="1"/>
        </p:nvSpPr>
        <p:spPr>
          <a:xfrm>
            <a:off x="2777576" y="0"/>
            <a:ext cx="3424441" cy="5149544"/>
          </a:xfrm>
          <a:prstGeom prst="rect">
            <a:avLst/>
          </a:prstGeom>
          <a:gradFill flip="none" rotWithShape="1">
            <a:gsLst>
              <a:gs pos="36000">
                <a:schemeClr val="accent1">
                  <a:lumMod val="0"/>
                  <a:lumOff val="100000"/>
                </a:schemeClr>
              </a:gs>
              <a:gs pos="100000">
                <a:srgbClr val="FFFFFF">
                  <a:lumMod val="0"/>
                  <a:lumOff val="100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extBox 6"/>
          <p:cNvSpPr txBox="1"/>
          <p:nvPr userDrawn="1"/>
        </p:nvSpPr>
        <p:spPr>
          <a:xfrm>
            <a:off x="77638" y="4871768"/>
            <a:ext cx="1086928" cy="246221"/>
          </a:xfrm>
          <a:prstGeom prst="rect">
            <a:avLst/>
          </a:prstGeom>
          <a:noFill/>
        </p:spPr>
        <p:txBody>
          <a:bodyPr wrap="square" rtlCol="0">
            <a:spAutoFit/>
          </a:bodyPr>
          <a:lstStyle/>
          <a:p>
            <a:r>
              <a:rPr lang="en-US" sz="1000" b="0" dirty="0">
                <a:solidFill>
                  <a:srgbClr val="FFFFFF"/>
                </a:solidFill>
              </a:rPr>
              <a:t>D. </a:t>
            </a:r>
            <a:r>
              <a:rPr lang="en-US" sz="1000" b="0" dirty="0" err="1">
                <a:solidFill>
                  <a:srgbClr val="FFFFFF"/>
                </a:solidFill>
              </a:rPr>
              <a:t>Griffay</a:t>
            </a:r>
            <a:endParaRPr lang="en-CA" sz="1000" b="0" dirty="0">
              <a:solidFill>
                <a:srgbClr val="FFFFFF"/>
              </a:solidFill>
            </a:endParaRPr>
          </a:p>
        </p:txBody>
      </p:sp>
      <p:sp>
        <p:nvSpPr>
          <p:cNvPr id="2" name="Title 1"/>
          <p:cNvSpPr>
            <a:spLocks noGrp="1"/>
          </p:cNvSpPr>
          <p:nvPr>
            <p:ph type="ctrTitle"/>
          </p:nvPr>
        </p:nvSpPr>
        <p:spPr>
          <a:xfrm>
            <a:off x="2777576" y="919889"/>
            <a:ext cx="6288786" cy="1102519"/>
          </a:xfrm>
        </p:spPr>
        <p:txBody>
          <a:bodyPr/>
          <a:lstStyle>
            <a:lvl1pPr algn="ctr">
              <a:defRPr sz="4400">
                <a:solidFill>
                  <a:srgbClr val="4C1D08"/>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2777576" y="2616077"/>
            <a:ext cx="6288786" cy="131445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authors and document number</a:t>
            </a:r>
          </a:p>
        </p:txBody>
      </p:sp>
      <p:pic>
        <p:nvPicPr>
          <p:cNvPr id="11" name="Picture 10"/>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40499" y="4461193"/>
            <a:ext cx="3211830" cy="612140"/>
          </a:xfrm>
          <a:prstGeom prst="rect">
            <a:avLst/>
          </a:prstGeom>
          <a:noFill/>
        </p:spPr>
      </p:pic>
    </p:spTree>
    <p:extLst>
      <p:ext uri="{BB962C8B-B14F-4D97-AF65-F5344CB8AC3E}">
        <p14:creationId xmlns:p14="http://schemas.microsoft.com/office/powerpoint/2010/main" val="23647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0" y="4801287"/>
            <a:ext cx="9144000" cy="34221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228598" y="543911"/>
            <a:ext cx="8686803" cy="4213336"/>
          </a:xfrm>
        </p:spPr>
        <p:txBody>
          <a:bodyPr>
            <a:normAutofit/>
          </a:bodyPr>
          <a:lstStyle>
            <a:lvl1pPr>
              <a:defRPr sz="2400"/>
            </a:lvl1pPr>
            <a:lvl2pPr>
              <a:defRPr sz="20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xfrm>
            <a:off x="228599" y="24681"/>
            <a:ext cx="8686802" cy="519230"/>
          </a:xfrm>
        </p:spPr>
        <p:txBody>
          <a:bodyPr/>
          <a:lstStyle>
            <a:lvl1pPr algn="l">
              <a:defRPr>
                <a:solidFill>
                  <a:srgbClr val="4C1D08"/>
                </a:solidFill>
              </a:defRPr>
            </a:lvl1pPr>
          </a:lstStyle>
          <a:p>
            <a:r>
              <a:rPr lang="en-US" dirty="0"/>
              <a:t>Click to edit Master title style</a:t>
            </a:r>
          </a:p>
        </p:txBody>
      </p:sp>
      <p:sp>
        <p:nvSpPr>
          <p:cNvPr id="9" name="Footer Placeholder 8"/>
          <p:cNvSpPr>
            <a:spLocks noGrp="1"/>
          </p:cNvSpPr>
          <p:nvPr>
            <p:ph type="ftr" sz="quarter" idx="11"/>
          </p:nvPr>
        </p:nvSpPr>
        <p:spPr>
          <a:xfrm>
            <a:off x="3124200" y="4835471"/>
            <a:ext cx="2895600" cy="273844"/>
          </a:xfrm>
        </p:spPr>
        <p:txBody>
          <a:bodyPr/>
          <a:lstStyle>
            <a:lvl1pPr>
              <a:defRPr>
                <a:solidFill>
                  <a:srgbClr val="E6C5A3"/>
                </a:solidFill>
              </a:defRPr>
            </a:lvl1pPr>
          </a:lstStyle>
          <a:p>
            <a:r>
              <a:rPr lang="en-US" dirty="0"/>
              <a:t>MSAB012</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801287"/>
            <a:ext cx="731520" cy="342213"/>
          </a:xfrm>
          <a:prstGeom prst="rect">
            <a:avLst/>
          </a:prstGeom>
        </p:spPr>
      </p:pic>
      <p:sp>
        <p:nvSpPr>
          <p:cNvPr id="10" name="Slide Number Placeholder 9"/>
          <p:cNvSpPr>
            <a:spLocks noGrp="1"/>
          </p:cNvSpPr>
          <p:nvPr>
            <p:ph type="sldNum" sz="quarter" idx="12"/>
          </p:nvPr>
        </p:nvSpPr>
        <p:spPr>
          <a:xfrm>
            <a:off x="6944139" y="4835471"/>
            <a:ext cx="2133600" cy="273844"/>
          </a:xfrm>
          <a:prstGeom prst="rect">
            <a:avLst/>
          </a:prstGeom>
        </p:spPr>
        <p:txBody>
          <a:bodyPr/>
          <a:lstStyle>
            <a:lvl1pPr>
              <a:defRPr>
                <a:solidFill>
                  <a:srgbClr val="E8D2B3"/>
                </a:solidFill>
              </a:defRPr>
            </a:lvl1pPr>
          </a:lstStyle>
          <a:p>
            <a:r>
              <a:rPr lang="en-US" dirty="0"/>
              <a:t> Slide </a:t>
            </a:r>
            <a:fld id="{BEB637D7-08EF-4CC1-BCBD-08D4F4E5EFC4}" type="slidenum">
              <a:rPr lang="en-US" smtClean="0"/>
              <a:pPr/>
              <a:t>‹#›</a:t>
            </a:fld>
            <a:endParaRPr lang="en-US" dirty="0"/>
          </a:p>
        </p:txBody>
      </p:sp>
    </p:spTree>
    <p:extLst>
      <p:ext uri="{BB962C8B-B14F-4D97-AF65-F5344CB8AC3E}">
        <p14:creationId xmlns:p14="http://schemas.microsoft.com/office/powerpoint/2010/main" val="158947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C1D08"/>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60106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7690" y="60106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Rectangle 15"/>
          <p:cNvSpPr/>
          <p:nvPr userDrawn="1"/>
        </p:nvSpPr>
        <p:spPr>
          <a:xfrm>
            <a:off x="0" y="4801287"/>
            <a:ext cx="9144000" cy="34221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Footer Placeholder 8"/>
          <p:cNvSpPr>
            <a:spLocks noGrp="1"/>
          </p:cNvSpPr>
          <p:nvPr>
            <p:ph type="ftr" sz="quarter" idx="11"/>
          </p:nvPr>
        </p:nvSpPr>
        <p:spPr>
          <a:xfrm>
            <a:off x="3124200" y="4835471"/>
            <a:ext cx="2895600" cy="273844"/>
          </a:xfrm>
        </p:spPr>
        <p:txBody>
          <a:bodyPr/>
          <a:lstStyle>
            <a:lvl1pPr>
              <a:defRPr>
                <a:solidFill>
                  <a:srgbClr val="E6C5A3"/>
                </a:solidFill>
              </a:defRPr>
            </a:lvl1pPr>
          </a:lstStyle>
          <a:p>
            <a:endParaRPr lang="en-US"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801287"/>
            <a:ext cx="731520" cy="342213"/>
          </a:xfrm>
          <a:prstGeom prst="rect">
            <a:avLst/>
          </a:prstGeom>
        </p:spPr>
      </p:pic>
      <p:sp>
        <p:nvSpPr>
          <p:cNvPr id="19" name="Slide Number Placeholder 9"/>
          <p:cNvSpPr>
            <a:spLocks noGrp="1"/>
          </p:cNvSpPr>
          <p:nvPr>
            <p:ph type="sldNum" sz="quarter" idx="12"/>
          </p:nvPr>
        </p:nvSpPr>
        <p:spPr>
          <a:xfrm>
            <a:off x="6944139" y="4835471"/>
            <a:ext cx="2133600" cy="273844"/>
          </a:xfrm>
          <a:prstGeom prst="rect">
            <a:avLst/>
          </a:prstGeom>
        </p:spPr>
        <p:txBody>
          <a:bodyPr/>
          <a:lstStyle>
            <a:lvl1pPr>
              <a:defRPr>
                <a:solidFill>
                  <a:srgbClr val="E8D2B3"/>
                </a:solidFill>
              </a:defRPr>
            </a:lvl1pPr>
          </a:lstStyle>
          <a:p>
            <a:r>
              <a:rPr lang="en-US" dirty="0"/>
              <a:t> Slide </a:t>
            </a:r>
            <a:fld id="{BEB637D7-08EF-4CC1-BCBD-08D4F4E5EFC4}" type="slidenum">
              <a:rPr lang="en-US" smtClean="0"/>
              <a:pPr/>
              <a:t>‹#›</a:t>
            </a:fld>
            <a:endParaRPr lang="en-US" dirty="0"/>
          </a:p>
        </p:txBody>
      </p:sp>
    </p:spTree>
    <p:extLst>
      <p:ext uri="{BB962C8B-B14F-4D97-AF65-F5344CB8AC3E}">
        <p14:creationId xmlns:p14="http://schemas.microsoft.com/office/powerpoint/2010/main" val="205010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C1D08"/>
                </a:solidFill>
              </a:defRPr>
            </a:lvl1pPr>
          </a:lstStyle>
          <a:p>
            <a:r>
              <a:rPr lang="en-US"/>
              <a:t>Click to edit Master title style</a:t>
            </a:r>
            <a:endParaRPr lang="en-US" dirty="0"/>
          </a:p>
        </p:txBody>
      </p:sp>
      <p:sp>
        <p:nvSpPr>
          <p:cNvPr id="10" name="Rectangle 9"/>
          <p:cNvSpPr/>
          <p:nvPr userDrawn="1"/>
        </p:nvSpPr>
        <p:spPr>
          <a:xfrm>
            <a:off x="0" y="4801287"/>
            <a:ext cx="9144000" cy="34221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Footer Placeholder 8"/>
          <p:cNvSpPr>
            <a:spLocks noGrp="1"/>
          </p:cNvSpPr>
          <p:nvPr>
            <p:ph type="ftr" sz="quarter" idx="11"/>
          </p:nvPr>
        </p:nvSpPr>
        <p:spPr>
          <a:xfrm>
            <a:off x="3124200" y="4835471"/>
            <a:ext cx="2895600" cy="273844"/>
          </a:xfrm>
        </p:spPr>
        <p:txBody>
          <a:bodyPr/>
          <a:lstStyle>
            <a:lvl1pPr>
              <a:defRPr>
                <a:solidFill>
                  <a:srgbClr val="E6C5A3"/>
                </a:solidFill>
              </a:defRPr>
            </a:lvl1pPr>
          </a:lstStyle>
          <a:p>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801287"/>
            <a:ext cx="731520" cy="342213"/>
          </a:xfrm>
          <a:prstGeom prst="rect">
            <a:avLst/>
          </a:prstGeom>
        </p:spPr>
      </p:pic>
      <p:sp>
        <p:nvSpPr>
          <p:cNvPr id="13" name="Slide Number Placeholder 9"/>
          <p:cNvSpPr>
            <a:spLocks noGrp="1"/>
          </p:cNvSpPr>
          <p:nvPr>
            <p:ph type="sldNum" sz="quarter" idx="12"/>
          </p:nvPr>
        </p:nvSpPr>
        <p:spPr>
          <a:xfrm>
            <a:off x="6944139" y="4835471"/>
            <a:ext cx="2133600" cy="273844"/>
          </a:xfrm>
          <a:prstGeom prst="rect">
            <a:avLst/>
          </a:prstGeom>
        </p:spPr>
        <p:txBody>
          <a:bodyPr/>
          <a:lstStyle>
            <a:lvl1pPr>
              <a:defRPr>
                <a:solidFill>
                  <a:srgbClr val="E8D2B3"/>
                </a:solidFill>
              </a:defRPr>
            </a:lvl1pPr>
          </a:lstStyle>
          <a:p>
            <a:r>
              <a:rPr lang="en-US" dirty="0"/>
              <a:t> Slide </a:t>
            </a:r>
            <a:fld id="{BEB637D7-08EF-4CC1-BCBD-08D4F4E5EFC4}" type="slidenum">
              <a:rPr lang="en-US" smtClean="0"/>
              <a:pPr/>
              <a:t>‹#›</a:t>
            </a:fld>
            <a:endParaRPr lang="en-US" dirty="0"/>
          </a:p>
        </p:txBody>
      </p:sp>
    </p:spTree>
    <p:extLst>
      <p:ext uri="{BB962C8B-B14F-4D97-AF65-F5344CB8AC3E}">
        <p14:creationId xmlns:p14="http://schemas.microsoft.com/office/powerpoint/2010/main" val="35562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userDrawn="1"/>
        </p:nvSpPr>
        <p:spPr>
          <a:xfrm>
            <a:off x="0" y="4801287"/>
            <a:ext cx="9144000" cy="34221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Footer Placeholder 8"/>
          <p:cNvSpPr>
            <a:spLocks noGrp="1"/>
          </p:cNvSpPr>
          <p:nvPr>
            <p:ph type="ftr" sz="quarter" idx="11"/>
          </p:nvPr>
        </p:nvSpPr>
        <p:spPr>
          <a:xfrm>
            <a:off x="3124200" y="4835471"/>
            <a:ext cx="2895600" cy="273844"/>
          </a:xfrm>
        </p:spPr>
        <p:txBody>
          <a:bodyPr/>
          <a:lstStyle>
            <a:lvl1pPr>
              <a:defRPr>
                <a:solidFill>
                  <a:srgbClr val="E6C5A3"/>
                </a:solidFill>
              </a:defRPr>
            </a:lvl1pPr>
          </a:lstStyle>
          <a:p>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801287"/>
            <a:ext cx="731520" cy="342213"/>
          </a:xfrm>
          <a:prstGeom prst="rect">
            <a:avLst/>
          </a:prstGeom>
        </p:spPr>
      </p:pic>
      <p:sp>
        <p:nvSpPr>
          <p:cNvPr id="12" name="Slide Number Placeholder 9"/>
          <p:cNvSpPr>
            <a:spLocks noGrp="1"/>
          </p:cNvSpPr>
          <p:nvPr>
            <p:ph type="sldNum" sz="quarter" idx="12"/>
          </p:nvPr>
        </p:nvSpPr>
        <p:spPr>
          <a:xfrm>
            <a:off x="6944139" y="4835471"/>
            <a:ext cx="2133600" cy="273844"/>
          </a:xfrm>
          <a:prstGeom prst="rect">
            <a:avLst/>
          </a:prstGeom>
        </p:spPr>
        <p:txBody>
          <a:bodyPr/>
          <a:lstStyle>
            <a:lvl1pPr>
              <a:defRPr>
                <a:solidFill>
                  <a:srgbClr val="E8D2B3"/>
                </a:solidFill>
              </a:defRPr>
            </a:lvl1pPr>
          </a:lstStyle>
          <a:p>
            <a:r>
              <a:rPr lang="en-US" dirty="0"/>
              <a:t> Slide </a:t>
            </a:r>
            <a:fld id="{BEB637D7-08EF-4CC1-BCBD-08D4F4E5EFC4}" type="slidenum">
              <a:rPr lang="en-US" smtClean="0"/>
              <a:pPr/>
              <a:t>‹#›</a:t>
            </a:fld>
            <a:endParaRPr lang="en-US" dirty="0"/>
          </a:p>
        </p:txBody>
      </p:sp>
    </p:spTree>
    <p:extLst>
      <p:ext uri="{BB962C8B-B14F-4D97-AF65-F5344CB8AC3E}">
        <p14:creationId xmlns:p14="http://schemas.microsoft.com/office/powerpoint/2010/main" val="139826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400" b="1">
                <a:solidFill>
                  <a:srgbClr val="4C1D08"/>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Rectangle 11"/>
          <p:cNvSpPr/>
          <p:nvPr userDrawn="1"/>
        </p:nvSpPr>
        <p:spPr>
          <a:xfrm>
            <a:off x="0" y="4801287"/>
            <a:ext cx="9144000" cy="34221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Footer Placeholder 8"/>
          <p:cNvSpPr>
            <a:spLocks noGrp="1"/>
          </p:cNvSpPr>
          <p:nvPr>
            <p:ph type="ftr" sz="quarter" idx="11"/>
          </p:nvPr>
        </p:nvSpPr>
        <p:spPr>
          <a:xfrm>
            <a:off x="3124200" y="4835471"/>
            <a:ext cx="2895600" cy="273844"/>
          </a:xfrm>
        </p:spPr>
        <p:txBody>
          <a:bodyPr/>
          <a:lstStyle>
            <a:lvl1pPr>
              <a:defRPr>
                <a:solidFill>
                  <a:srgbClr val="E6C5A3"/>
                </a:solidFill>
              </a:defRPr>
            </a:lvl1pPr>
          </a:lstStyle>
          <a:p>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801287"/>
            <a:ext cx="731520" cy="342213"/>
          </a:xfrm>
          <a:prstGeom prst="rect">
            <a:avLst/>
          </a:prstGeom>
        </p:spPr>
      </p:pic>
      <p:sp>
        <p:nvSpPr>
          <p:cNvPr id="15" name="Slide Number Placeholder 9"/>
          <p:cNvSpPr>
            <a:spLocks noGrp="1"/>
          </p:cNvSpPr>
          <p:nvPr>
            <p:ph type="sldNum" sz="quarter" idx="12"/>
          </p:nvPr>
        </p:nvSpPr>
        <p:spPr>
          <a:xfrm>
            <a:off x="6944139" y="4835471"/>
            <a:ext cx="2133600" cy="273844"/>
          </a:xfrm>
          <a:prstGeom prst="rect">
            <a:avLst/>
          </a:prstGeom>
        </p:spPr>
        <p:txBody>
          <a:bodyPr/>
          <a:lstStyle>
            <a:lvl1pPr>
              <a:defRPr>
                <a:solidFill>
                  <a:srgbClr val="E8D2B3"/>
                </a:solidFill>
              </a:defRPr>
            </a:lvl1pPr>
          </a:lstStyle>
          <a:p>
            <a:r>
              <a:rPr lang="en-US" dirty="0"/>
              <a:t> Slide </a:t>
            </a:r>
            <a:fld id="{BEB637D7-08EF-4CC1-BCBD-08D4F4E5EFC4}" type="slidenum">
              <a:rPr lang="en-US" smtClean="0"/>
              <a:pPr/>
              <a:t>‹#›</a:t>
            </a:fld>
            <a:endParaRPr lang="en-US" dirty="0"/>
          </a:p>
        </p:txBody>
      </p:sp>
    </p:spTree>
    <p:extLst>
      <p:ext uri="{BB962C8B-B14F-4D97-AF65-F5344CB8AC3E}">
        <p14:creationId xmlns:p14="http://schemas.microsoft.com/office/powerpoint/2010/main" val="340267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Rectangle 7"/>
          <p:cNvSpPr/>
          <p:nvPr userDrawn="1"/>
        </p:nvSpPr>
        <p:spPr>
          <a:xfrm>
            <a:off x="0" y="4801287"/>
            <a:ext cx="9144000" cy="34221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228598" y="543911"/>
            <a:ext cx="8686803" cy="4213336"/>
          </a:xfrm>
        </p:spPr>
        <p:txBody>
          <a:bodyPr>
            <a:normAutofit/>
          </a:bodyPr>
          <a:lstStyle>
            <a:lvl1pPr>
              <a:defRPr sz="2400"/>
            </a:lvl1pPr>
            <a:lvl2pPr>
              <a:defRPr sz="20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xfrm>
            <a:off x="228599" y="24681"/>
            <a:ext cx="8686802" cy="519230"/>
          </a:xfrm>
        </p:spPr>
        <p:txBody>
          <a:bodyPr/>
          <a:lstStyle>
            <a:lvl1pPr algn="l">
              <a:defRPr>
                <a:solidFill>
                  <a:srgbClr val="4C1D08"/>
                </a:solidFill>
              </a:defRPr>
            </a:lvl1pPr>
          </a:lstStyle>
          <a:p>
            <a:r>
              <a:rPr lang="en-US" dirty="0"/>
              <a:t>Click to edit Master title style</a:t>
            </a:r>
          </a:p>
        </p:txBody>
      </p:sp>
      <p:sp>
        <p:nvSpPr>
          <p:cNvPr id="9" name="Footer Placeholder 8"/>
          <p:cNvSpPr>
            <a:spLocks noGrp="1"/>
          </p:cNvSpPr>
          <p:nvPr>
            <p:ph type="ftr" sz="quarter" idx="11"/>
          </p:nvPr>
        </p:nvSpPr>
        <p:spPr>
          <a:xfrm>
            <a:off x="3124200" y="4835471"/>
            <a:ext cx="2895600" cy="273844"/>
          </a:xfrm>
        </p:spPr>
        <p:txBody>
          <a:bodyPr/>
          <a:lstStyle>
            <a:lvl1pPr>
              <a:defRPr>
                <a:solidFill>
                  <a:srgbClr val="E6C5A3"/>
                </a:solidFill>
              </a:defRPr>
            </a:lvl1pPr>
          </a:lstStyle>
          <a:p>
            <a:r>
              <a:rPr lang="en-US" dirty="0"/>
              <a:t>MSAB012</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801287"/>
            <a:ext cx="731520" cy="342213"/>
          </a:xfrm>
          <a:prstGeom prst="rect">
            <a:avLst/>
          </a:prstGeom>
        </p:spPr>
      </p:pic>
      <p:sp>
        <p:nvSpPr>
          <p:cNvPr id="10" name="Slide Number Placeholder 9"/>
          <p:cNvSpPr>
            <a:spLocks noGrp="1"/>
          </p:cNvSpPr>
          <p:nvPr>
            <p:ph type="sldNum" sz="quarter" idx="12"/>
          </p:nvPr>
        </p:nvSpPr>
        <p:spPr>
          <a:xfrm>
            <a:off x="6944139" y="4835471"/>
            <a:ext cx="2133600" cy="273844"/>
          </a:xfrm>
          <a:prstGeom prst="rect">
            <a:avLst/>
          </a:prstGeom>
        </p:spPr>
        <p:txBody>
          <a:bodyPr/>
          <a:lstStyle>
            <a:lvl1pPr>
              <a:defRPr>
                <a:solidFill>
                  <a:srgbClr val="E8D2B3"/>
                </a:solidFill>
              </a:defRPr>
            </a:lvl1pPr>
          </a:lstStyle>
          <a:p>
            <a:r>
              <a:rPr lang="en-US" dirty="0"/>
              <a:t> Slide </a:t>
            </a:r>
            <a:fld id="{BEB637D7-08EF-4CC1-BCBD-08D4F4E5EFC4}" type="slidenum">
              <a:rPr lang="en-US" smtClean="0"/>
              <a:pPr/>
              <a:t>‹#›</a:t>
            </a:fld>
            <a:endParaRPr lang="en-US" dirty="0"/>
          </a:p>
        </p:txBody>
      </p:sp>
    </p:spTree>
    <p:extLst>
      <p:ext uri="{BB962C8B-B14F-4D97-AF65-F5344CB8AC3E}">
        <p14:creationId xmlns:p14="http://schemas.microsoft.com/office/powerpoint/2010/main" val="164996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4681"/>
            <a:ext cx="8229600" cy="51923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553765"/>
            <a:ext cx="8229600" cy="33944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7" name="Slide Number Placeholder 6"/>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Slide </a:t>
            </a:r>
            <a:fld id="{91CDE142-4949-4BB1-A6A5-63945EF35768}" type="slidenum">
              <a:rPr lang="en-US" smtClean="0"/>
              <a:pPr/>
              <a:t>‹#›</a:t>
            </a:fld>
            <a:endParaRPr lang="en-US" dirty="0"/>
          </a:p>
        </p:txBody>
      </p:sp>
    </p:spTree>
    <p:extLst>
      <p:ext uri="{BB962C8B-B14F-4D97-AF65-F5344CB8AC3E}">
        <p14:creationId xmlns:p14="http://schemas.microsoft.com/office/powerpoint/2010/main" val="3600184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69" r:id="rId6"/>
    <p:sldLayoutId id="2147483670" r:id="rId7"/>
  </p:sldLayoutIdLst>
  <p:hf hdr="0" dt="0"/>
  <p:txStyles>
    <p:titleStyle>
      <a:lvl1pPr algn="l" defTabSz="914400" rtl="0" eaLnBrk="1" latinLnBrk="0" hangingPunct="1">
        <a:spcBef>
          <a:spcPct val="0"/>
        </a:spcBef>
        <a:buNone/>
        <a:defRPr sz="3600" b="1" kern="1200">
          <a:solidFill>
            <a:srgbClr val="4C1D0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Para30"/><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0" y="0"/>
            <a:ext cx="4494362" cy="2703095"/>
          </a:xfrm>
        </p:spPr>
        <p:txBody>
          <a:bodyPr>
            <a:normAutofit fontScale="90000"/>
          </a:bodyPr>
          <a:lstStyle/>
          <a:p>
            <a:r>
              <a:rPr lang="en-CA" dirty="0"/>
              <a:t>Goals, objectives, and performance metrics</a:t>
            </a:r>
          </a:p>
        </p:txBody>
      </p:sp>
      <p:sp>
        <p:nvSpPr>
          <p:cNvPr id="5" name="Subtitle 4"/>
          <p:cNvSpPr>
            <a:spLocks noGrp="1"/>
          </p:cNvSpPr>
          <p:nvPr>
            <p:ph type="subTitle" idx="1"/>
          </p:nvPr>
        </p:nvSpPr>
        <p:spPr>
          <a:xfrm>
            <a:off x="4671753" y="2899610"/>
            <a:ext cx="4394609" cy="1447103"/>
          </a:xfrm>
        </p:spPr>
        <p:txBody>
          <a:bodyPr>
            <a:noAutofit/>
          </a:bodyPr>
          <a:lstStyle/>
          <a:p>
            <a:r>
              <a:rPr lang="en-CA" sz="2400" dirty="0"/>
              <a:t>Allan Hicks</a:t>
            </a:r>
          </a:p>
          <a:p>
            <a:endParaRPr lang="en-CA" sz="1600" dirty="0"/>
          </a:p>
          <a:p>
            <a:r>
              <a:rPr lang="en-CA" sz="2000" dirty="0"/>
              <a:t>MSAB012</a:t>
            </a:r>
          </a:p>
          <a:p>
            <a:r>
              <a:rPr lang="en-CA" sz="2000" dirty="0"/>
              <a:t>October 2018</a:t>
            </a:r>
          </a:p>
        </p:txBody>
      </p:sp>
    </p:spTree>
    <p:extLst>
      <p:ext uri="{BB962C8B-B14F-4D97-AF65-F5344CB8AC3E}">
        <p14:creationId xmlns:p14="http://schemas.microsoft.com/office/powerpoint/2010/main" val="3960332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AF3553-3469-4F2B-B3A1-A085D6865AAA}"/>
              </a:ext>
            </a:extLst>
          </p:cNvPr>
          <p:cNvSpPr>
            <a:spLocks noGrp="1"/>
          </p:cNvSpPr>
          <p:nvPr>
            <p:ph idx="1"/>
          </p:nvPr>
        </p:nvSpPr>
        <p:spPr/>
        <p:txBody>
          <a:bodyPr/>
          <a:lstStyle/>
          <a:p>
            <a:r>
              <a:rPr lang="en-US" dirty="0"/>
              <a:t>Only one conservation objective needs to be met</a:t>
            </a:r>
          </a:p>
          <a:p>
            <a:pPr lvl="1"/>
            <a:r>
              <a:rPr lang="en-US" dirty="0"/>
              <a:t>Avoiding stock sizes that may cause irreproducible harm</a:t>
            </a:r>
          </a:p>
          <a:p>
            <a:pPr lvl="1"/>
            <a:r>
              <a:rPr lang="en-US" dirty="0"/>
              <a:t>Limit biomass (20% dynamic relative spawning biomass)</a:t>
            </a:r>
          </a:p>
          <a:p>
            <a:pPr lvl="1"/>
            <a:r>
              <a:rPr lang="en-US" dirty="0"/>
              <a:t>Target biomass is determined by F</a:t>
            </a:r>
            <a:r>
              <a:rPr lang="en-US" baseline="-25000" dirty="0"/>
              <a:t>SPR</a:t>
            </a:r>
            <a:r>
              <a:rPr lang="en-US" dirty="0"/>
              <a:t> (and other parts of MP)</a:t>
            </a:r>
          </a:p>
          <a:p>
            <a:r>
              <a:rPr lang="en-US" dirty="0"/>
              <a:t>Additional conservation objectives could be added</a:t>
            </a:r>
          </a:p>
          <a:p>
            <a:pPr lvl="1"/>
            <a:r>
              <a:rPr lang="en-US" dirty="0"/>
              <a:t>Often they are better defined as fishery objectives</a:t>
            </a:r>
          </a:p>
          <a:p>
            <a:pPr lvl="2"/>
            <a:r>
              <a:rPr lang="en-US" dirty="0"/>
              <a:t>Maintain a high (target) biomass to keep catch-rate high can be defined as a fishery objective related to catch rates</a:t>
            </a:r>
          </a:p>
          <a:p>
            <a:r>
              <a:rPr lang="en-US" dirty="0"/>
              <a:t>Statistics of interest are also informative</a:t>
            </a:r>
          </a:p>
          <a:p>
            <a:pPr lvl="1"/>
            <a:r>
              <a:rPr lang="en-US" dirty="0"/>
              <a:t>The median biomass realized</a:t>
            </a:r>
          </a:p>
          <a:p>
            <a:pPr lvl="1"/>
            <a:r>
              <a:rPr lang="en-US" dirty="0"/>
              <a:t>The number of mature females</a:t>
            </a:r>
          </a:p>
          <a:p>
            <a:endParaRPr lang="en-US" dirty="0"/>
          </a:p>
        </p:txBody>
      </p:sp>
      <p:sp>
        <p:nvSpPr>
          <p:cNvPr id="3" name="Title 2">
            <a:extLst>
              <a:ext uri="{FF2B5EF4-FFF2-40B4-BE49-F238E27FC236}">
                <a16:creationId xmlns:a16="http://schemas.microsoft.com/office/drawing/2014/main" id="{FF969606-16CB-4D67-8ECD-5EEAABD38ED5}"/>
              </a:ext>
            </a:extLst>
          </p:cNvPr>
          <p:cNvSpPr>
            <a:spLocks noGrp="1"/>
          </p:cNvSpPr>
          <p:nvPr>
            <p:ph type="title"/>
          </p:nvPr>
        </p:nvSpPr>
        <p:spPr/>
        <p:txBody>
          <a:bodyPr>
            <a:normAutofit fontScale="90000"/>
          </a:bodyPr>
          <a:lstStyle/>
          <a:p>
            <a:r>
              <a:rPr lang="en-US" dirty="0"/>
              <a:t>Biological sustainability</a:t>
            </a:r>
          </a:p>
        </p:txBody>
      </p:sp>
      <p:sp>
        <p:nvSpPr>
          <p:cNvPr id="4" name="Footer Placeholder 3">
            <a:extLst>
              <a:ext uri="{FF2B5EF4-FFF2-40B4-BE49-F238E27FC236}">
                <a16:creationId xmlns:a16="http://schemas.microsoft.com/office/drawing/2014/main" id="{8DDF6FC7-8232-40AC-BD4C-1076AB9B63E3}"/>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D3610727-6AEE-4D7D-97D1-A07D2E2C0535}"/>
              </a:ext>
            </a:extLst>
          </p:cNvPr>
          <p:cNvSpPr>
            <a:spLocks noGrp="1"/>
          </p:cNvSpPr>
          <p:nvPr>
            <p:ph type="sldNum" sz="quarter" idx="12"/>
          </p:nvPr>
        </p:nvSpPr>
        <p:spPr/>
        <p:txBody>
          <a:bodyPr/>
          <a:lstStyle/>
          <a:p>
            <a:r>
              <a:rPr lang="en-US"/>
              <a:t> Slide </a:t>
            </a:r>
            <a:fld id="{BEB637D7-08EF-4CC1-BCBD-08D4F4E5EFC4}" type="slidenum">
              <a:rPr lang="en-US" smtClean="0"/>
              <a:pPr/>
              <a:t>10</a:t>
            </a:fld>
            <a:endParaRPr lang="en-US" dirty="0"/>
          </a:p>
        </p:txBody>
      </p:sp>
    </p:spTree>
    <p:extLst>
      <p:ext uri="{BB962C8B-B14F-4D97-AF65-F5344CB8AC3E}">
        <p14:creationId xmlns:p14="http://schemas.microsoft.com/office/powerpoint/2010/main" val="437553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FC94C6-96E8-4E97-B1C8-4D595312236E}"/>
              </a:ext>
            </a:extLst>
          </p:cNvPr>
          <p:cNvSpPr>
            <a:spLocks noGrp="1"/>
          </p:cNvSpPr>
          <p:nvPr>
            <p:ph idx="1"/>
          </p:nvPr>
        </p:nvSpPr>
        <p:spPr/>
        <p:txBody>
          <a:bodyPr/>
          <a:lstStyle/>
          <a:p>
            <a:r>
              <a:rPr lang="en-US" dirty="0"/>
              <a:t>Optimize may be more consistent with the Convention</a:t>
            </a:r>
          </a:p>
          <a:p>
            <a:pPr lvl="1"/>
            <a:r>
              <a:rPr lang="en-US" dirty="0"/>
              <a:t> To develop the stocks of Pacific halibut in the Convention waters to those levels which will permit the </a:t>
            </a:r>
            <a:r>
              <a:rPr lang="en-US" b="1" dirty="0"/>
              <a:t>optimum</a:t>
            </a:r>
            <a:r>
              <a:rPr lang="en-US" dirty="0"/>
              <a:t> yield from the fishery and to maintain the stocks at those levels</a:t>
            </a:r>
          </a:p>
          <a:p>
            <a:r>
              <a:rPr lang="en-US" dirty="0"/>
              <a:t>Stability objectives are listed first but are not meant to have priority over yield objectives.</a:t>
            </a:r>
          </a:p>
        </p:txBody>
      </p:sp>
      <p:sp>
        <p:nvSpPr>
          <p:cNvPr id="3" name="Title 2">
            <a:extLst>
              <a:ext uri="{FF2B5EF4-FFF2-40B4-BE49-F238E27FC236}">
                <a16:creationId xmlns:a16="http://schemas.microsoft.com/office/drawing/2014/main" id="{0C372E1D-6809-4161-BD5B-5E17A753C6A8}"/>
              </a:ext>
            </a:extLst>
          </p:cNvPr>
          <p:cNvSpPr>
            <a:spLocks noGrp="1"/>
          </p:cNvSpPr>
          <p:nvPr>
            <p:ph type="title"/>
          </p:nvPr>
        </p:nvSpPr>
        <p:spPr/>
        <p:txBody>
          <a:bodyPr>
            <a:normAutofit fontScale="90000"/>
          </a:bodyPr>
          <a:lstStyle/>
          <a:p>
            <a:r>
              <a:rPr lang="en-US" dirty="0"/>
              <a:t>Optimize directed fishing opportunities</a:t>
            </a:r>
          </a:p>
        </p:txBody>
      </p:sp>
      <p:sp>
        <p:nvSpPr>
          <p:cNvPr id="4" name="Footer Placeholder 3">
            <a:extLst>
              <a:ext uri="{FF2B5EF4-FFF2-40B4-BE49-F238E27FC236}">
                <a16:creationId xmlns:a16="http://schemas.microsoft.com/office/drawing/2014/main" id="{DFC5833B-D52C-447D-8DC3-F343FD86A528}"/>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616BAA37-9D27-432C-8E7E-DC8B795E6290}"/>
              </a:ext>
            </a:extLst>
          </p:cNvPr>
          <p:cNvSpPr>
            <a:spLocks noGrp="1"/>
          </p:cNvSpPr>
          <p:nvPr>
            <p:ph type="sldNum" sz="quarter" idx="12"/>
          </p:nvPr>
        </p:nvSpPr>
        <p:spPr/>
        <p:txBody>
          <a:bodyPr/>
          <a:lstStyle/>
          <a:p>
            <a:r>
              <a:rPr lang="en-US"/>
              <a:t> Slide </a:t>
            </a:r>
            <a:fld id="{BEB637D7-08EF-4CC1-BCBD-08D4F4E5EFC4}" type="slidenum">
              <a:rPr lang="en-US" smtClean="0"/>
              <a:pPr/>
              <a:t>11</a:t>
            </a:fld>
            <a:endParaRPr lang="en-US" dirty="0"/>
          </a:p>
        </p:txBody>
      </p:sp>
    </p:spTree>
    <p:extLst>
      <p:ext uri="{BB962C8B-B14F-4D97-AF65-F5344CB8AC3E}">
        <p14:creationId xmlns:p14="http://schemas.microsoft.com/office/powerpoint/2010/main" val="105770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718F1D-8E87-4506-88D7-D8813E9D2378}"/>
              </a:ext>
            </a:extLst>
          </p:cNvPr>
          <p:cNvSpPr>
            <a:spLocks noGrp="1"/>
          </p:cNvSpPr>
          <p:nvPr>
            <p:ph idx="1"/>
          </p:nvPr>
        </p:nvSpPr>
        <p:spPr/>
        <p:txBody>
          <a:bodyPr/>
          <a:lstStyle/>
          <a:p>
            <a:r>
              <a:rPr lang="en-US" dirty="0"/>
              <a:t>Not discussed by the ad hoc working group</a:t>
            </a:r>
          </a:p>
          <a:p>
            <a:r>
              <a:rPr lang="en-US" dirty="0"/>
              <a:t>Retained for </a:t>
            </a:r>
            <a:r>
              <a:rPr lang="en-US"/>
              <a:t>future consideration</a:t>
            </a:r>
            <a:endParaRPr lang="en-US" dirty="0"/>
          </a:p>
        </p:txBody>
      </p:sp>
      <p:sp>
        <p:nvSpPr>
          <p:cNvPr id="3" name="Title 2">
            <a:extLst>
              <a:ext uri="{FF2B5EF4-FFF2-40B4-BE49-F238E27FC236}">
                <a16:creationId xmlns:a16="http://schemas.microsoft.com/office/drawing/2014/main" id="{9AFA807D-0CA9-457E-AB19-745E630D8799}"/>
              </a:ext>
            </a:extLst>
          </p:cNvPr>
          <p:cNvSpPr>
            <a:spLocks noGrp="1"/>
          </p:cNvSpPr>
          <p:nvPr>
            <p:ph type="title"/>
          </p:nvPr>
        </p:nvSpPr>
        <p:spPr/>
        <p:txBody>
          <a:bodyPr>
            <a:normAutofit fontScale="90000"/>
          </a:bodyPr>
          <a:lstStyle/>
          <a:p>
            <a:r>
              <a:rPr lang="en-US" dirty="0"/>
              <a:t>Discard mortality &amp; Bycatch mortality</a:t>
            </a:r>
          </a:p>
        </p:txBody>
      </p:sp>
      <p:sp>
        <p:nvSpPr>
          <p:cNvPr id="4" name="Footer Placeholder 3">
            <a:extLst>
              <a:ext uri="{FF2B5EF4-FFF2-40B4-BE49-F238E27FC236}">
                <a16:creationId xmlns:a16="http://schemas.microsoft.com/office/drawing/2014/main" id="{A2EAABBC-A7E3-47C2-9F48-9FBE00B2E22B}"/>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BE8AF97A-46A6-4F70-B0E3-99CAEE7F8541}"/>
              </a:ext>
            </a:extLst>
          </p:cNvPr>
          <p:cNvSpPr>
            <a:spLocks noGrp="1"/>
          </p:cNvSpPr>
          <p:nvPr>
            <p:ph type="sldNum" sz="quarter" idx="12"/>
          </p:nvPr>
        </p:nvSpPr>
        <p:spPr/>
        <p:txBody>
          <a:bodyPr/>
          <a:lstStyle/>
          <a:p>
            <a:r>
              <a:rPr lang="en-US"/>
              <a:t> Slide </a:t>
            </a:r>
            <a:fld id="{BEB637D7-08EF-4CC1-BCBD-08D4F4E5EFC4}" type="slidenum">
              <a:rPr lang="en-US" smtClean="0"/>
              <a:pPr/>
              <a:t>12</a:t>
            </a:fld>
            <a:endParaRPr lang="en-US" dirty="0"/>
          </a:p>
        </p:txBody>
      </p:sp>
    </p:spTree>
    <p:extLst>
      <p:ext uri="{BB962C8B-B14F-4D97-AF65-F5344CB8AC3E}">
        <p14:creationId xmlns:p14="http://schemas.microsoft.com/office/powerpoint/2010/main" val="2113693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CE7448-3B74-4590-BD44-E4C27567501E}"/>
              </a:ext>
            </a:extLst>
          </p:cNvPr>
          <p:cNvSpPr>
            <a:spLocks noGrp="1"/>
          </p:cNvSpPr>
          <p:nvPr>
            <p:ph idx="1"/>
          </p:nvPr>
        </p:nvSpPr>
        <p:spPr/>
        <p:txBody>
          <a:bodyPr/>
          <a:lstStyle/>
          <a:p>
            <a:r>
              <a:rPr lang="en-US" dirty="0"/>
              <a:t>Other metrics that are not defined as a specific performance metric with a risk tolerance</a:t>
            </a:r>
          </a:p>
          <a:p>
            <a:pPr lvl="1"/>
            <a:r>
              <a:rPr lang="en-US" dirty="0"/>
              <a:t>Median long-term TCEY</a:t>
            </a:r>
          </a:p>
          <a:p>
            <a:pPr lvl="1"/>
            <a:r>
              <a:rPr lang="en-US" dirty="0"/>
              <a:t>AAV</a:t>
            </a:r>
          </a:p>
          <a:p>
            <a:pPr lvl="1"/>
            <a:r>
              <a:rPr lang="en-US" dirty="0"/>
              <a:t>Probability stock status is less than 30%</a:t>
            </a:r>
          </a:p>
          <a:p>
            <a:pPr lvl="1"/>
            <a:r>
              <a:rPr lang="en-US" dirty="0"/>
              <a:t>AAV while on the ramp</a:t>
            </a:r>
          </a:p>
          <a:p>
            <a:pPr lvl="1"/>
            <a:r>
              <a:rPr lang="en-US" dirty="0"/>
              <a:t>Probability TCEY is less than 46 </a:t>
            </a:r>
            <a:r>
              <a:rPr lang="en-US" dirty="0" err="1"/>
              <a:t>Mlbs</a:t>
            </a:r>
            <a:endParaRPr lang="en-US" dirty="0"/>
          </a:p>
          <a:p>
            <a:pPr lvl="1"/>
            <a:r>
              <a:rPr lang="en-US" dirty="0"/>
              <a:t>Range of TCEY (5</a:t>
            </a:r>
            <a:r>
              <a:rPr lang="en-US" baseline="30000" dirty="0"/>
              <a:t>th</a:t>
            </a:r>
            <a:r>
              <a:rPr lang="en-US" dirty="0"/>
              <a:t> and 75</a:t>
            </a:r>
            <a:r>
              <a:rPr lang="en-US" baseline="30000" dirty="0"/>
              <a:t>th</a:t>
            </a:r>
            <a:r>
              <a:rPr lang="en-US" dirty="0"/>
              <a:t> percentiles</a:t>
            </a:r>
          </a:p>
          <a:p>
            <a:endParaRPr lang="en-US" dirty="0"/>
          </a:p>
          <a:p>
            <a:r>
              <a:rPr lang="en-US" dirty="0"/>
              <a:t>See document IPHC-2018-MSAB012-06 for Tables</a:t>
            </a:r>
          </a:p>
          <a:p>
            <a:endParaRPr lang="en-US" dirty="0"/>
          </a:p>
        </p:txBody>
      </p:sp>
      <p:sp>
        <p:nvSpPr>
          <p:cNvPr id="3" name="Title 2">
            <a:extLst>
              <a:ext uri="{FF2B5EF4-FFF2-40B4-BE49-F238E27FC236}">
                <a16:creationId xmlns:a16="http://schemas.microsoft.com/office/drawing/2014/main" id="{BF0189E1-DA9F-4047-9D61-E1C8709122F8}"/>
              </a:ext>
            </a:extLst>
          </p:cNvPr>
          <p:cNvSpPr>
            <a:spLocks noGrp="1"/>
          </p:cNvSpPr>
          <p:nvPr>
            <p:ph type="title"/>
          </p:nvPr>
        </p:nvSpPr>
        <p:spPr/>
        <p:txBody>
          <a:bodyPr>
            <a:normAutofit fontScale="90000"/>
          </a:bodyPr>
          <a:lstStyle/>
          <a:p>
            <a:r>
              <a:rPr lang="en-US" dirty="0"/>
              <a:t>Statistics of interest</a:t>
            </a:r>
          </a:p>
        </p:txBody>
      </p:sp>
      <p:sp>
        <p:nvSpPr>
          <p:cNvPr id="4" name="Footer Placeholder 3">
            <a:extLst>
              <a:ext uri="{FF2B5EF4-FFF2-40B4-BE49-F238E27FC236}">
                <a16:creationId xmlns:a16="http://schemas.microsoft.com/office/drawing/2014/main" id="{DE5F9698-D980-492B-983C-2BC376AF6DF9}"/>
              </a:ext>
            </a:extLst>
          </p:cNvPr>
          <p:cNvSpPr>
            <a:spLocks noGrp="1"/>
          </p:cNvSpPr>
          <p:nvPr>
            <p:ph type="ftr" sz="quarter" idx="11"/>
          </p:nvPr>
        </p:nvSpPr>
        <p:spPr/>
        <p:txBody>
          <a:bodyPr/>
          <a:lstStyle/>
          <a:p>
            <a:r>
              <a:rPr lang="en-US" dirty="0"/>
              <a:t>MSAB012</a:t>
            </a:r>
          </a:p>
        </p:txBody>
      </p:sp>
      <p:sp>
        <p:nvSpPr>
          <p:cNvPr id="5" name="Slide Number Placeholder 4">
            <a:extLst>
              <a:ext uri="{FF2B5EF4-FFF2-40B4-BE49-F238E27FC236}">
                <a16:creationId xmlns:a16="http://schemas.microsoft.com/office/drawing/2014/main" id="{12FDA0B0-E32F-4404-BD45-EBE720E45634}"/>
              </a:ext>
            </a:extLst>
          </p:cNvPr>
          <p:cNvSpPr>
            <a:spLocks noGrp="1"/>
          </p:cNvSpPr>
          <p:nvPr>
            <p:ph type="sldNum" sz="quarter" idx="12"/>
          </p:nvPr>
        </p:nvSpPr>
        <p:spPr/>
        <p:txBody>
          <a:bodyPr/>
          <a:lstStyle/>
          <a:p>
            <a:r>
              <a:rPr lang="en-US"/>
              <a:t> Slide </a:t>
            </a:r>
            <a:fld id="{BEB637D7-08EF-4CC1-BCBD-08D4F4E5EFC4}" type="slidenum">
              <a:rPr lang="en-US" smtClean="0"/>
              <a:pPr/>
              <a:t>13</a:t>
            </a:fld>
            <a:endParaRPr lang="en-US" dirty="0"/>
          </a:p>
        </p:txBody>
      </p:sp>
    </p:spTree>
    <p:extLst>
      <p:ext uri="{BB962C8B-B14F-4D97-AF65-F5344CB8AC3E}">
        <p14:creationId xmlns:p14="http://schemas.microsoft.com/office/powerpoint/2010/main" val="313270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DD354B-05A0-4194-A4D3-1C09D06C794A}"/>
              </a:ext>
            </a:extLst>
          </p:cNvPr>
          <p:cNvSpPr>
            <a:spLocks noGrp="1"/>
          </p:cNvSpPr>
          <p:nvPr>
            <p:ph idx="1"/>
          </p:nvPr>
        </p:nvSpPr>
        <p:spPr>
          <a:xfrm>
            <a:off x="228598" y="630621"/>
            <a:ext cx="8686803" cy="4382812"/>
          </a:xfrm>
        </p:spPr>
        <p:txBody>
          <a:bodyPr>
            <a:normAutofit fontScale="77500" lnSpcReduction="20000"/>
          </a:bodyPr>
          <a:lstStyle/>
          <a:p>
            <a:pPr>
              <a:lnSpc>
                <a:spcPct val="120000"/>
              </a:lnSpc>
            </a:pPr>
            <a:r>
              <a:rPr lang="en-US" b="1" dirty="0"/>
              <a:t>AM094-R, para 36</a:t>
            </a:r>
            <a:r>
              <a:rPr lang="en-US" dirty="0"/>
              <a:t>. The Commission </a:t>
            </a:r>
            <a:r>
              <a:rPr lang="en-US" b="1" dirty="0"/>
              <a:t>RECOMMENDED </a:t>
            </a:r>
            <a:r>
              <a:rPr lang="en-US" dirty="0"/>
              <a:t>that the draft goals, objectives, and performance metrics, as detailed in Appendix IV, IPHC-2017-MSAB10-R be used for ongoing evaluation in the MSE process, and that they may be refined in the future. The objectives should be evaluated in a hierarchal manner, with conservation as the first priority. </a:t>
            </a:r>
          </a:p>
          <a:p>
            <a:pPr>
              <a:lnSpc>
                <a:spcPct val="120000"/>
              </a:lnSpc>
            </a:pPr>
            <a:endParaRPr lang="en-US" dirty="0"/>
          </a:p>
          <a:p>
            <a:pPr>
              <a:lnSpc>
                <a:spcPct val="120000"/>
              </a:lnSpc>
            </a:pPr>
            <a:r>
              <a:rPr lang="en-CA" dirty="0"/>
              <a:t>… noting SRB11–Rec.02 to develop </a:t>
            </a:r>
            <a:r>
              <a:rPr lang="en-US" dirty="0"/>
              <a:t>an objectives hierarchy, the MSAB is requested to evaluate management procedure performance against objectives that prioritize long-term conservation over short-/medium-term (e.g., 3-8 years) catch performance. Where helpful in accelerating progress on scale, the MSAB is requested to constrain objectives to (1) maintain biomass above a limit to avoid critical stock sizes, (2) maintain a minimum average catch, and (3) limit catch variability</a:t>
            </a:r>
          </a:p>
        </p:txBody>
      </p:sp>
      <p:sp>
        <p:nvSpPr>
          <p:cNvPr id="3" name="Title 2">
            <a:extLst>
              <a:ext uri="{FF2B5EF4-FFF2-40B4-BE49-F238E27FC236}">
                <a16:creationId xmlns:a16="http://schemas.microsoft.com/office/drawing/2014/main" id="{9408551F-416C-4FB2-9608-919EF85C491B}"/>
              </a:ext>
            </a:extLst>
          </p:cNvPr>
          <p:cNvSpPr>
            <a:spLocks noGrp="1"/>
          </p:cNvSpPr>
          <p:nvPr>
            <p:ph type="title"/>
          </p:nvPr>
        </p:nvSpPr>
        <p:spPr/>
        <p:txBody>
          <a:bodyPr>
            <a:normAutofit fontScale="90000"/>
          </a:bodyPr>
          <a:lstStyle/>
          <a:p>
            <a:r>
              <a:rPr lang="en-US" dirty="0"/>
              <a:t>Commission Recommendations</a:t>
            </a:r>
          </a:p>
        </p:txBody>
      </p:sp>
      <p:sp>
        <p:nvSpPr>
          <p:cNvPr id="4" name="Footer Placeholder 3">
            <a:extLst>
              <a:ext uri="{FF2B5EF4-FFF2-40B4-BE49-F238E27FC236}">
                <a16:creationId xmlns:a16="http://schemas.microsoft.com/office/drawing/2014/main" id="{604AEAF8-E1E1-46AB-8773-EF07AD1464D0}"/>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56B30F11-B7D4-41D0-A3FA-5CDA677C3CBA}"/>
              </a:ext>
            </a:extLst>
          </p:cNvPr>
          <p:cNvSpPr>
            <a:spLocks noGrp="1"/>
          </p:cNvSpPr>
          <p:nvPr>
            <p:ph type="sldNum" sz="quarter" idx="12"/>
          </p:nvPr>
        </p:nvSpPr>
        <p:spPr/>
        <p:txBody>
          <a:bodyPr/>
          <a:lstStyle/>
          <a:p>
            <a:r>
              <a:rPr lang="en-US"/>
              <a:t> Slide </a:t>
            </a:r>
            <a:fld id="{BEB637D7-08EF-4CC1-BCBD-08D4F4E5EFC4}" type="slidenum">
              <a:rPr lang="en-US" smtClean="0"/>
              <a:pPr/>
              <a:t>14</a:t>
            </a:fld>
            <a:endParaRPr lang="en-US" dirty="0"/>
          </a:p>
        </p:txBody>
      </p:sp>
    </p:spTree>
    <p:extLst>
      <p:ext uri="{BB962C8B-B14F-4D97-AF65-F5344CB8AC3E}">
        <p14:creationId xmlns:p14="http://schemas.microsoft.com/office/powerpoint/2010/main" val="357081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134566-8A4C-4539-A60F-1F5C689E849A}"/>
              </a:ext>
            </a:extLst>
          </p:cNvPr>
          <p:cNvSpPr>
            <a:spLocks noGrp="1"/>
          </p:cNvSpPr>
          <p:nvPr>
            <p:ph idx="1"/>
          </p:nvPr>
        </p:nvSpPr>
        <p:spPr/>
        <p:txBody>
          <a:bodyPr>
            <a:normAutofit lnSpcReduction="10000"/>
          </a:bodyPr>
          <a:lstStyle/>
          <a:p>
            <a:pPr marL="0" lvl="0" indent="0">
              <a:buNone/>
            </a:pPr>
            <a:r>
              <a:rPr lang="en-GB" b="1" dirty="0"/>
              <a:t>39</a:t>
            </a:r>
            <a:r>
              <a:rPr lang="en-GB" dirty="0"/>
              <a:t>: The MSAB </a:t>
            </a:r>
            <a:r>
              <a:rPr lang="en-GB" b="1" dirty="0"/>
              <a:t>AGREED</a:t>
            </a:r>
            <a:r>
              <a:rPr lang="en-GB" dirty="0"/>
              <a:t> to consider long-term metrics related to Biological Sustainability objectives and short- and long-term metrics related to fishery objectives when evaluating management procedures …</a:t>
            </a:r>
          </a:p>
          <a:p>
            <a:pPr marL="0" lvl="0" indent="0">
              <a:buNone/>
            </a:pPr>
            <a:r>
              <a:rPr lang="en-GB" b="1" dirty="0"/>
              <a:t>40</a:t>
            </a:r>
            <a:r>
              <a:rPr lang="en-GB" dirty="0"/>
              <a:t>: The MSAB </a:t>
            </a:r>
            <a:r>
              <a:rPr lang="en-GB" b="1" dirty="0"/>
              <a:t>REQUESTED </a:t>
            </a:r>
            <a:r>
              <a:rPr lang="en-GB" dirty="0"/>
              <a:t>that the IPHC Secretariat determine methods to present qualitative results describing the transition from the short-term to the long-term for various performance metrics as a way to describe medium-term performance.</a:t>
            </a:r>
            <a:endParaRPr lang="en-US" dirty="0"/>
          </a:p>
          <a:p>
            <a:pPr marL="0" indent="0">
              <a:buNone/>
            </a:pPr>
            <a:r>
              <a:rPr lang="en-US" b="1" dirty="0"/>
              <a:t>41</a:t>
            </a:r>
            <a:r>
              <a:rPr lang="en-US" dirty="0"/>
              <a:t>: The MSAB </a:t>
            </a:r>
            <a:r>
              <a:rPr lang="en-US" b="1" dirty="0"/>
              <a:t>REQUESTED</a:t>
            </a:r>
            <a:r>
              <a:rPr lang="en-US" dirty="0"/>
              <a:t> that the IPHC Secretariat present the methods for producing short-, medium- and long-term results to the SRB for their review and comment</a:t>
            </a:r>
          </a:p>
        </p:txBody>
      </p:sp>
      <p:sp>
        <p:nvSpPr>
          <p:cNvPr id="3" name="Title 2">
            <a:extLst>
              <a:ext uri="{FF2B5EF4-FFF2-40B4-BE49-F238E27FC236}">
                <a16:creationId xmlns:a16="http://schemas.microsoft.com/office/drawing/2014/main" id="{66C7D0F7-BE50-4F45-A2F0-674E7B8E845C}"/>
              </a:ext>
            </a:extLst>
          </p:cNvPr>
          <p:cNvSpPr>
            <a:spLocks noGrp="1"/>
          </p:cNvSpPr>
          <p:nvPr>
            <p:ph type="title"/>
          </p:nvPr>
        </p:nvSpPr>
        <p:spPr/>
        <p:txBody>
          <a:bodyPr>
            <a:normAutofit fontScale="90000"/>
          </a:bodyPr>
          <a:lstStyle/>
          <a:p>
            <a:r>
              <a:rPr lang="en-US" dirty="0"/>
              <a:t>MSAB011 Report: Time-periods</a:t>
            </a:r>
          </a:p>
        </p:txBody>
      </p:sp>
      <p:sp>
        <p:nvSpPr>
          <p:cNvPr id="4" name="Footer Placeholder 3">
            <a:extLst>
              <a:ext uri="{FF2B5EF4-FFF2-40B4-BE49-F238E27FC236}">
                <a16:creationId xmlns:a16="http://schemas.microsoft.com/office/drawing/2014/main" id="{13166C45-21F3-463B-8AEB-7DC19B1385A1}"/>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EF4FD001-4DDA-4596-A330-D5019CFB4186}"/>
              </a:ext>
            </a:extLst>
          </p:cNvPr>
          <p:cNvSpPr>
            <a:spLocks noGrp="1"/>
          </p:cNvSpPr>
          <p:nvPr>
            <p:ph type="sldNum" sz="quarter" idx="12"/>
          </p:nvPr>
        </p:nvSpPr>
        <p:spPr/>
        <p:txBody>
          <a:bodyPr/>
          <a:lstStyle/>
          <a:p>
            <a:r>
              <a:rPr lang="en-US"/>
              <a:t> Slide </a:t>
            </a:r>
            <a:fld id="{BEB637D7-08EF-4CC1-BCBD-08D4F4E5EFC4}" type="slidenum">
              <a:rPr lang="en-US" smtClean="0"/>
              <a:pPr/>
              <a:t>15</a:t>
            </a:fld>
            <a:endParaRPr lang="en-US" dirty="0"/>
          </a:p>
        </p:txBody>
      </p:sp>
    </p:spTree>
    <p:extLst>
      <p:ext uri="{BB962C8B-B14F-4D97-AF65-F5344CB8AC3E}">
        <p14:creationId xmlns:p14="http://schemas.microsoft.com/office/powerpoint/2010/main" val="1841211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19AFC0-0E3C-42F4-8DC0-C990AE388C00}"/>
              </a:ext>
            </a:extLst>
          </p:cNvPr>
          <p:cNvSpPr>
            <a:spLocks noGrp="1"/>
          </p:cNvSpPr>
          <p:nvPr>
            <p:ph idx="1"/>
          </p:nvPr>
        </p:nvSpPr>
        <p:spPr/>
        <p:txBody>
          <a:bodyPr>
            <a:normAutofit/>
          </a:bodyPr>
          <a:lstStyle/>
          <a:p>
            <a:pPr marL="0" indent="0">
              <a:lnSpc>
                <a:spcPct val="120000"/>
              </a:lnSpc>
              <a:buNone/>
            </a:pPr>
            <a:endParaRPr lang="en-GB" sz="2200" dirty="0"/>
          </a:p>
          <a:p>
            <a:pPr marL="0" indent="0">
              <a:lnSpc>
                <a:spcPct val="120000"/>
              </a:lnSpc>
              <a:buNone/>
            </a:pPr>
            <a:r>
              <a:rPr lang="en-GB" sz="2200" b="1" dirty="0"/>
              <a:t>SRB013-R, para 26</a:t>
            </a:r>
            <a:r>
              <a:rPr lang="en-GB" sz="2200" dirty="0"/>
              <a:t>: The SRB </a:t>
            </a:r>
            <a:r>
              <a:rPr lang="en-GB" sz="2200" b="1" dirty="0"/>
              <a:t>REQUESTED</a:t>
            </a:r>
            <a:r>
              <a:rPr lang="en-GB" sz="2200" dirty="0"/>
              <a:t> that the MSAB consider listing prioritized objectives used to guide the selection of a management procedure. These could include any combination of short, medium, and long-term objectives, provided Commission objectives be given highest priority. All performance metrics in the MSE must be computed from the operating model. See </a:t>
            </a:r>
            <a:r>
              <a:rPr lang="en-GB" sz="2200" dirty="0">
                <a:hlinkClick r:id="rId2"/>
              </a:rPr>
              <a:t>paragraph 30</a:t>
            </a:r>
            <a:r>
              <a:rPr lang="en-GB" sz="2200" dirty="0"/>
              <a:t> for further clarification.</a:t>
            </a:r>
            <a:endParaRPr lang="en-US" sz="2200" dirty="0"/>
          </a:p>
          <a:p>
            <a:pPr marL="0" indent="0">
              <a:lnSpc>
                <a:spcPct val="120000"/>
              </a:lnSpc>
              <a:buNone/>
            </a:pPr>
            <a:endParaRPr lang="en-US" sz="2200" dirty="0"/>
          </a:p>
          <a:p>
            <a:endParaRPr lang="en-US" dirty="0"/>
          </a:p>
        </p:txBody>
      </p:sp>
      <p:sp>
        <p:nvSpPr>
          <p:cNvPr id="3" name="Title 2">
            <a:extLst>
              <a:ext uri="{FF2B5EF4-FFF2-40B4-BE49-F238E27FC236}">
                <a16:creationId xmlns:a16="http://schemas.microsoft.com/office/drawing/2014/main" id="{24BA9555-61D4-4645-A4F2-36D8D660BBEF}"/>
              </a:ext>
            </a:extLst>
          </p:cNvPr>
          <p:cNvSpPr>
            <a:spLocks noGrp="1"/>
          </p:cNvSpPr>
          <p:nvPr>
            <p:ph type="title"/>
          </p:nvPr>
        </p:nvSpPr>
        <p:spPr/>
        <p:txBody>
          <a:bodyPr>
            <a:normAutofit fontScale="90000"/>
          </a:bodyPr>
          <a:lstStyle/>
          <a:p>
            <a:r>
              <a:rPr lang="en-US" dirty="0"/>
              <a:t>SRB Review</a:t>
            </a:r>
          </a:p>
        </p:txBody>
      </p:sp>
      <p:sp>
        <p:nvSpPr>
          <p:cNvPr id="4" name="Footer Placeholder 3">
            <a:extLst>
              <a:ext uri="{FF2B5EF4-FFF2-40B4-BE49-F238E27FC236}">
                <a16:creationId xmlns:a16="http://schemas.microsoft.com/office/drawing/2014/main" id="{A83D9BDC-BC6D-4DF3-8836-205EF4F40177}"/>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8CD040E6-8A4C-42B0-913D-5C8D6C4A635A}"/>
              </a:ext>
            </a:extLst>
          </p:cNvPr>
          <p:cNvSpPr>
            <a:spLocks noGrp="1"/>
          </p:cNvSpPr>
          <p:nvPr>
            <p:ph type="sldNum" sz="quarter" idx="12"/>
          </p:nvPr>
        </p:nvSpPr>
        <p:spPr/>
        <p:txBody>
          <a:bodyPr/>
          <a:lstStyle/>
          <a:p>
            <a:r>
              <a:rPr lang="en-US"/>
              <a:t> Slide </a:t>
            </a:r>
            <a:fld id="{BEB637D7-08EF-4CC1-BCBD-08D4F4E5EFC4}" type="slidenum">
              <a:rPr lang="en-US" smtClean="0"/>
              <a:pPr/>
              <a:t>16</a:t>
            </a:fld>
            <a:endParaRPr lang="en-US" dirty="0"/>
          </a:p>
        </p:txBody>
      </p:sp>
    </p:spTree>
    <p:extLst>
      <p:ext uri="{BB962C8B-B14F-4D97-AF65-F5344CB8AC3E}">
        <p14:creationId xmlns:p14="http://schemas.microsoft.com/office/powerpoint/2010/main" val="89812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19AFC0-0E3C-42F4-8DC0-C990AE388C00}"/>
              </a:ext>
            </a:extLst>
          </p:cNvPr>
          <p:cNvSpPr>
            <a:spLocks noGrp="1"/>
          </p:cNvSpPr>
          <p:nvPr>
            <p:ph idx="1"/>
          </p:nvPr>
        </p:nvSpPr>
        <p:spPr>
          <a:xfrm>
            <a:off x="228598" y="821803"/>
            <a:ext cx="8686803" cy="3935444"/>
          </a:xfrm>
        </p:spPr>
        <p:txBody>
          <a:bodyPr>
            <a:normAutofit fontScale="77500" lnSpcReduction="20000"/>
          </a:bodyPr>
          <a:lstStyle/>
          <a:p>
            <a:pPr lvl="0">
              <a:lnSpc>
                <a:spcPct val="120000"/>
              </a:lnSpc>
            </a:pPr>
            <a:r>
              <a:rPr lang="en-GB" sz="2200" b="1" dirty="0"/>
              <a:t>SRB013-R, para 30</a:t>
            </a:r>
            <a:r>
              <a:rPr lang="en-GB" sz="2200" dirty="0"/>
              <a:t>: </a:t>
            </a:r>
            <a:r>
              <a:rPr lang="en-GB" dirty="0"/>
              <a:t>The SRB </a:t>
            </a:r>
            <a:r>
              <a:rPr lang="en-GB" b="1" dirty="0"/>
              <a:t>RECOMMENDED</a:t>
            </a:r>
            <a:r>
              <a:rPr lang="en-GB" dirty="0"/>
              <a:t> a clear separation between the current stock assessment process and MSE process, so that it is understood:</a:t>
            </a:r>
            <a:endParaRPr lang="en-US" dirty="0"/>
          </a:p>
          <a:p>
            <a:pPr lvl="1">
              <a:lnSpc>
                <a:spcPct val="120000"/>
              </a:lnSpc>
            </a:pPr>
            <a:r>
              <a:rPr lang="en-GB" dirty="0"/>
              <a:t>these two processes, including statistics and performance metrics, are distinct and not comparable;</a:t>
            </a:r>
            <a:endParaRPr lang="en-US" dirty="0"/>
          </a:p>
          <a:p>
            <a:pPr lvl="1">
              <a:lnSpc>
                <a:spcPct val="120000"/>
              </a:lnSpc>
            </a:pPr>
            <a:r>
              <a:rPr lang="en-GB" dirty="0"/>
              <a:t>the purpose of the current ensemble stock assessment approach is to develop a decision table to assist the Commission in setting an annual TCEY. This TCEY setting process lacks specificity and how decisions are made is unclear. Furthermore, repeated application of this process is difficult to evaluate relative to Commission objectives;</a:t>
            </a:r>
            <a:endParaRPr lang="en-US" dirty="0"/>
          </a:p>
          <a:p>
            <a:pPr lvl="1">
              <a:lnSpc>
                <a:spcPct val="120000"/>
              </a:lnSpc>
            </a:pPr>
            <a:r>
              <a:rPr lang="en-GB" dirty="0"/>
              <a:t>the purpose of the MSE is to compare alternative management procedures against Commission objectives over a wide range of plausible uncertainties within the operating model and management procedures. Therefore, these procedures by definition must be specific and repeatable.</a:t>
            </a:r>
            <a:endParaRPr lang="en-US" dirty="0"/>
          </a:p>
          <a:p>
            <a:pPr marL="0" indent="0">
              <a:lnSpc>
                <a:spcPct val="120000"/>
              </a:lnSpc>
              <a:buNone/>
            </a:pPr>
            <a:endParaRPr lang="en-US" sz="2200" dirty="0"/>
          </a:p>
          <a:p>
            <a:endParaRPr lang="en-US" dirty="0"/>
          </a:p>
        </p:txBody>
      </p:sp>
      <p:sp>
        <p:nvSpPr>
          <p:cNvPr id="3" name="Title 2">
            <a:extLst>
              <a:ext uri="{FF2B5EF4-FFF2-40B4-BE49-F238E27FC236}">
                <a16:creationId xmlns:a16="http://schemas.microsoft.com/office/drawing/2014/main" id="{24BA9555-61D4-4645-A4F2-36D8D660BBEF}"/>
              </a:ext>
            </a:extLst>
          </p:cNvPr>
          <p:cNvSpPr>
            <a:spLocks noGrp="1"/>
          </p:cNvSpPr>
          <p:nvPr>
            <p:ph type="title"/>
          </p:nvPr>
        </p:nvSpPr>
        <p:spPr/>
        <p:txBody>
          <a:bodyPr>
            <a:normAutofit fontScale="90000"/>
          </a:bodyPr>
          <a:lstStyle/>
          <a:p>
            <a:r>
              <a:rPr lang="en-US" dirty="0"/>
              <a:t>SRB Review</a:t>
            </a:r>
          </a:p>
        </p:txBody>
      </p:sp>
      <p:sp>
        <p:nvSpPr>
          <p:cNvPr id="4" name="Footer Placeholder 3">
            <a:extLst>
              <a:ext uri="{FF2B5EF4-FFF2-40B4-BE49-F238E27FC236}">
                <a16:creationId xmlns:a16="http://schemas.microsoft.com/office/drawing/2014/main" id="{A83D9BDC-BC6D-4DF3-8836-205EF4F40177}"/>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8CD040E6-8A4C-42B0-913D-5C8D6C4A635A}"/>
              </a:ext>
            </a:extLst>
          </p:cNvPr>
          <p:cNvSpPr>
            <a:spLocks noGrp="1"/>
          </p:cNvSpPr>
          <p:nvPr>
            <p:ph type="sldNum" sz="quarter" idx="12"/>
          </p:nvPr>
        </p:nvSpPr>
        <p:spPr/>
        <p:txBody>
          <a:bodyPr/>
          <a:lstStyle/>
          <a:p>
            <a:r>
              <a:rPr lang="en-US"/>
              <a:t> Slide </a:t>
            </a:r>
            <a:fld id="{BEB637D7-08EF-4CC1-BCBD-08D4F4E5EFC4}" type="slidenum">
              <a:rPr lang="en-US" smtClean="0"/>
              <a:pPr/>
              <a:t>17</a:t>
            </a:fld>
            <a:endParaRPr lang="en-US" dirty="0"/>
          </a:p>
        </p:txBody>
      </p:sp>
    </p:spTree>
    <p:extLst>
      <p:ext uri="{BB962C8B-B14F-4D97-AF65-F5344CB8AC3E}">
        <p14:creationId xmlns:p14="http://schemas.microsoft.com/office/powerpoint/2010/main" val="1894200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43F927-31E5-4A72-9375-FAD2885FCDBA}"/>
              </a:ext>
            </a:extLst>
          </p:cNvPr>
          <p:cNvSpPr>
            <a:spLocks noGrp="1"/>
          </p:cNvSpPr>
          <p:nvPr>
            <p:ph idx="1"/>
          </p:nvPr>
        </p:nvSpPr>
        <p:spPr/>
        <p:txBody>
          <a:bodyPr/>
          <a:lstStyle/>
          <a:p>
            <a:r>
              <a:rPr lang="en-US" dirty="0"/>
              <a:t>Performance metrics from the MSE are meant to rank the management procedures, not predict</a:t>
            </a:r>
          </a:p>
          <a:p>
            <a:pPr lvl="1"/>
            <a:r>
              <a:rPr lang="en-US" dirty="0"/>
              <a:t>The three objectives (conservation risk, stability, maximize catch) are very amenable to ranking MPs</a:t>
            </a:r>
          </a:p>
          <a:p>
            <a:pPr lvl="1"/>
            <a:r>
              <a:rPr lang="en-US" dirty="0"/>
              <a:t>Others (e.g., prob TCEY &gt; X) is more of a prediction, but can still be used to rank MPs</a:t>
            </a:r>
          </a:p>
        </p:txBody>
      </p:sp>
      <p:sp>
        <p:nvSpPr>
          <p:cNvPr id="3" name="Title 2">
            <a:extLst>
              <a:ext uri="{FF2B5EF4-FFF2-40B4-BE49-F238E27FC236}">
                <a16:creationId xmlns:a16="http://schemas.microsoft.com/office/drawing/2014/main" id="{CA25C47C-49E2-413A-9C02-CE116F6427C6}"/>
              </a:ext>
            </a:extLst>
          </p:cNvPr>
          <p:cNvSpPr>
            <a:spLocks noGrp="1"/>
          </p:cNvSpPr>
          <p:nvPr>
            <p:ph type="title"/>
          </p:nvPr>
        </p:nvSpPr>
        <p:spPr/>
        <p:txBody>
          <a:bodyPr>
            <a:normAutofit fontScale="90000"/>
          </a:bodyPr>
          <a:lstStyle/>
          <a:p>
            <a:r>
              <a:rPr lang="en-US" dirty="0"/>
              <a:t>Reporting time periods</a:t>
            </a:r>
          </a:p>
        </p:txBody>
      </p:sp>
      <p:sp>
        <p:nvSpPr>
          <p:cNvPr id="4" name="Footer Placeholder 3">
            <a:extLst>
              <a:ext uri="{FF2B5EF4-FFF2-40B4-BE49-F238E27FC236}">
                <a16:creationId xmlns:a16="http://schemas.microsoft.com/office/drawing/2014/main" id="{8E5FC7EA-91F9-43A6-93F9-D966CD196D32}"/>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B0847A84-E8C9-4257-98EA-5FE003522880}"/>
              </a:ext>
            </a:extLst>
          </p:cNvPr>
          <p:cNvSpPr>
            <a:spLocks noGrp="1"/>
          </p:cNvSpPr>
          <p:nvPr>
            <p:ph type="sldNum" sz="quarter" idx="12"/>
          </p:nvPr>
        </p:nvSpPr>
        <p:spPr/>
        <p:txBody>
          <a:bodyPr/>
          <a:lstStyle/>
          <a:p>
            <a:r>
              <a:rPr lang="en-US"/>
              <a:t> Slide </a:t>
            </a:r>
            <a:fld id="{BEB637D7-08EF-4CC1-BCBD-08D4F4E5EFC4}" type="slidenum">
              <a:rPr lang="en-US" smtClean="0"/>
              <a:pPr/>
              <a:t>18</a:t>
            </a:fld>
            <a:endParaRPr lang="en-US" dirty="0"/>
          </a:p>
        </p:txBody>
      </p:sp>
    </p:spTree>
    <p:extLst>
      <p:ext uri="{BB962C8B-B14F-4D97-AF65-F5344CB8AC3E}">
        <p14:creationId xmlns:p14="http://schemas.microsoft.com/office/powerpoint/2010/main" val="503319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CEECB6-477E-4DAB-9D1B-DDE8A0852038}"/>
              </a:ext>
            </a:extLst>
          </p:cNvPr>
          <p:cNvSpPr>
            <a:spLocks noGrp="1"/>
          </p:cNvSpPr>
          <p:nvPr>
            <p:ph idx="1"/>
          </p:nvPr>
        </p:nvSpPr>
        <p:spPr/>
        <p:txBody>
          <a:bodyPr>
            <a:normAutofit lnSpcReduction="10000"/>
          </a:bodyPr>
          <a:lstStyle/>
          <a:p>
            <a:r>
              <a:rPr lang="en-US" dirty="0"/>
              <a:t>Conservation</a:t>
            </a:r>
          </a:p>
          <a:p>
            <a:pPr lvl="1"/>
            <a:r>
              <a:rPr lang="en-US" dirty="0"/>
              <a:t>Long-term is priority</a:t>
            </a:r>
          </a:p>
          <a:p>
            <a:pPr lvl="1"/>
            <a:r>
              <a:rPr lang="en-US" dirty="0"/>
              <a:t>Avoid MPs that may result in high short-, medium-term risk or determine </a:t>
            </a:r>
            <a:r>
              <a:rPr lang="en-US"/>
              <a:t>a phase-in period</a:t>
            </a:r>
            <a:endParaRPr lang="en-US" dirty="0"/>
          </a:p>
          <a:p>
            <a:r>
              <a:rPr lang="en-US" dirty="0"/>
              <a:t>Stability</a:t>
            </a:r>
          </a:p>
          <a:p>
            <a:pPr lvl="1"/>
            <a:r>
              <a:rPr lang="en-US" dirty="0"/>
              <a:t>Long-term is important</a:t>
            </a:r>
          </a:p>
          <a:p>
            <a:pPr lvl="1"/>
            <a:r>
              <a:rPr lang="en-US" dirty="0"/>
              <a:t>Short-term is also important as stock/fishery transition to long-term</a:t>
            </a:r>
          </a:p>
          <a:p>
            <a:r>
              <a:rPr lang="en-US" dirty="0"/>
              <a:t>Yield</a:t>
            </a:r>
          </a:p>
          <a:p>
            <a:pPr lvl="1"/>
            <a:r>
              <a:rPr lang="en-US" dirty="0"/>
              <a:t>All time periods are important</a:t>
            </a:r>
          </a:p>
          <a:p>
            <a:pPr lvl="1"/>
            <a:endParaRPr lang="en-US" dirty="0"/>
          </a:p>
          <a:p>
            <a:r>
              <a:rPr lang="en-US" dirty="0"/>
              <a:t>It somewhat depends on where the stock is now</a:t>
            </a:r>
          </a:p>
        </p:txBody>
      </p:sp>
      <p:sp>
        <p:nvSpPr>
          <p:cNvPr id="3" name="Title 2">
            <a:extLst>
              <a:ext uri="{FF2B5EF4-FFF2-40B4-BE49-F238E27FC236}">
                <a16:creationId xmlns:a16="http://schemas.microsoft.com/office/drawing/2014/main" id="{8BCBA3BD-82BC-4B71-8D47-405F490E0BAC}"/>
              </a:ext>
            </a:extLst>
          </p:cNvPr>
          <p:cNvSpPr>
            <a:spLocks noGrp="1"/>
          </p:cNvSpPr>
          <p:nvPr>
            <p:ph type="title"/>
          </p:nvPr>
        </p:nvSpPr>
        <p:spPr/>
        <p:txBody>
          <a:bodyPr>
            <a:normAutofit fontScale="90000"/>
          </a:bodyPr>
          <a:lstStyle/>
          <a:p>
            <a:r>
              <a:rPr lang="en-US" dirty="0"/>
              <a:t>Appropriate time periods</a:t>
            </a:r>
          </a:p>
        </p:txBody>
      </p:sp>
      <p:sp>
        <p:nvSpPr>
          <p:cNvPr id="4" name="Footer Placeholder 3">
            <a:extLst>
              <a:ext uri="{FF2B5EF4-FFF2-40B4-BE49-F238E27FC236}">
                <a16:creationId xmlns:a16="http://schemas.microsoft.com/office/drawing/2014/main" id="{042C59B9-E5CC-434A-AA0B-1C5C5544359B}"/>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31E92876-A815-479C-ABBA-47F51F481DCD}"/>
              </a:ext>
            </a:extLst>
          </p:cNvPr>
          <p:cNvSpPr>
            <a:spLocks noGrp="1"/>
          </p:cNvSpPr>
          <p:nvPr>
            <p:ph type="sldNum" sz="quarter" idx="12"/>
          </p:nvPr>
        </p:nvSpPr>
        <p:spPr/>
        <p:txBody>
          <a:bodyPr/>
          <a:lstStyle/>
          <a:p>
            <a:r>
              <a:rPr lang="en-US"/>
              <a:t> Slide </a:t>
            </a:r>
            <a:fld id="{BEB637D7-08EF-4CC1-BCBD-08D4F4E5EFC4}" type="slidenum">
              <a:rPr lang="en-US" smtClean="0"/>
              <a:pPr/>
              <a:t>19</a:t>
            </a:fld>
            <a:endParaRPr lang="en-US" dirty="0"/>
          </a:p>
        </p:txBody>
      </p:sp>
    </p:spTree>
    <p:extLst>
      <p:ext uri="{BB962C8B-B14F-4D97-AF65-F5344CB8AC3E}">
        <p14:creationId xmlns:p14="http://schemas.microsoft.com/office/powerpoint/2010/main" val="168017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1E0C20-7599-42F1-8EBE-2E15E1284C55}"/>
              </a:ext>
            </a:extLst>
          </p:cNvPr>
          <p:cNvSpPr>
            <a:spLocks noGrp="1"/>
          </p:cNvSpPr>
          <p:nvPr>
            <p:ph idx="1"/>
          </p:nvPr>
        </p:nvSpPr>
        <p:spPr/>
        <p:txBody>
          <a:bodyPr>
            <a:normAutofit fontScale="85000" lnSpcReduction="10000"/>
          </a:bodyPr>
          <a:lstStyle/>
          <a:p>
            <a:pPr marL="0" indent="0">
              <a:buNone/>
            </a:pPr>
            <a:r>
              <a:rPr lang="en-US" b="1" dirty="0"/>
              <a:t>18</a:t>
            </a:r>
            <a:r>
              <a:rPr lang="en-US" dirty="0"/>
              <a:t> The MSAB </a:t>
            </a:r>
            <a:r>
              <a:rPr lang="en-US" b="1" dirty="0"/>
              <a:t>REQUESTED</a:t>
            </a:r>
            <a:r>
              <a:rPr lang="en-US" dirty="0"/>
              <a:t> that the IPHC Secretariat standardize the terminology for types of objectives </a:t>
            </a:r>
          </a:p>
          <a:p>
            <a:pPr marL="0" indent="0">
              <a:buNone/>
            </a:pPr>
            <a:r>
              <a:rPr lang="en-US" b="1" dirty="0"/>
              <a:t>20</a:t>
            </a:r>
            <a:r>
              <a:rPr lang="en-US" dirty="0"/>
              <a:t> </a:t>
            </a:r>
            <a:r>
              <a:rPr lang="en-US" u="sng" dirty="0"/>
              <a:t>The MSAB </a:t>
            </a:r>
            <a:r>
              <a:rPr lang="en-US" b="1" u="sng" dirty="0"/>
              <a:t>REQUESTED</a:t>
            </a:r>
            <a:r>
              <a:rPr lang="en-US" u="sng" dirty="0"/>
              <a:t> that the objectives …</a:t>
            </a:r>
            <a:r>
              <a:rPr lang="en-US" dirty="0"/>
              <a:t> be refined by an Ad-Hoc Working Group </a:t>
            </a:r>
          </a:p>
          <a:p>
            <a:pPr marL="0" indent="0">
              <a:buNone/>
            </a:pPr>
            <a:r>
              <a:rPr lang="en-US" b="1" dirty="0"/>
              <a:t>26</a:t>
            </a:r>
            <a:r>
              <a:rPr lang="en-US" dirty="0"/>
              <a:t> The MSAB </a:t>
            </a:r>
            <a:r>
              <a:rPr lang="en-US" b="1" dirty="0"/>
              <a:t>AGREED</a:t>
            </a:r>
            <a:r>
              <a:rPr lang="en-US" dirty="0"/>
              <a:t> that some of the measurable objectives related to Fishery Sustainability, Stability, and Access are redundant and should be considered by the Ad-Hoc Working Group </a:t>
            </a:r>
          </a:p>
          <a:p>
            <a:pPr marL="0" lvl="0" indent="0">
              <a:buNone/>
            </a:pPr>
            <a:r>
              <a:rPr lang="en-GB" b="1" dirty="0"/>
              <a:t>27</a:t>
            </a:r>
            <a:r>
              <a:rPr lang="en-GB" dirty="0"/>
              <a:t> The MSAB </a:t>
            </a:r>
            <a:r>
              <a:rPr lang="en-GB" b="1" dirty="0"/>
              <a:t>NOTED</a:t>
            </a:r>
            <a:r>
              <a:rPr lang="en-GB" dirty="0"/>
              <a:t> that the following subset of measurable objectives related to Fishery Sustainability, Stability, and Access of the coastwide stock may be sufficient: </a:t>
            </a:r>
            <a:endParaRPr lang="en-US" sz="3200" dirty="0"/>
          </a:p>
          <a:p>
            <a:pPr lvl="1"/>
            <a:r>
              <a:rPr lang="en-GB" dirty="0"/>
              <a:t>to maintain a minimum catch; </a:t>
            </a:r>
            <a:endParaRPr lang="en-US" sz="2800" dirty="0"/>
          </a:p>
          <a:p>
            <a:pPr lvl="1"/>
            <a:r>
              <a:rPr lang="en-GB" dirty="0"/>
              <a:t>maintain an average catch;</a:t>
            </a:r>
            <a:endParaRPr lang="en-US" sz="2800" dirty="0"/>
          </a:p>
          <a:p>
            <a:pPr lvl="1"/>
            <a:r>
              <a:rPr lang="en-GB" dirty="0"/>
              <a:t>provide opportunity for above average catches; and</a:t>
            </a:r>
            <a:endParaRPr lang="en-US" sz="2800" dirty="0"/>
          </a:p>
          <a:p>
            <a:pPr lvl="1"/>
            <a:r>
              <a:rPr lang="en-GB" dirty="0"/>
              <a:t>limit annual changes in TAC, coast-wide and/or by IPHC Regulatory Area.</a:t>
            </a:r>
            <a:endParaRPr lang="en-US" sz="2800" dirty="0"/>
          </a:p>
          <a:p>
            <a:endParaRPr lang="en-US" dirty="0"/>
          </a:p>
        </p:txBody>
      </p:sp>
      <p:sp>
        <p:nvSpPr>
          <p:cNvPr id="3" name="Title 2">
            <a:extLst>
              <a:ext uri="{FF2B5EF4-FFF2-40B4-BE49-F238E27FC236}">
                <a16:creationId xmlns:a16="http://schemas.microsoft.com/office/drawing/2014/main" id="{FA66121C-123C-4D6D-8578-54BD91033731}"/>
              </a:ext>
            </a:extLst>
          </p:cNvPr>
          <p:cNvSpPr>
            <a:spLocks noGrp="1"/>
          </p:cNvSpPr>
          <p:nvPr>
            <p:ph type="title"/>
          </p:nvPr>
        </p:nvSpPr>
        <p:spPr/>
        <p:txBody>
          <a:bodyPr>
            <a:normAutofit fontScale="90000"/>
          </a:bodyPr>
          <a:lstStyle/>
          <a:p>
            <a:r>
              <a:rPr lang="en-US" dirty="0"/>
              <a:t>MSAB-011 Report: Goals and objectives</a:t>
            </a:r>
          </a:p>
        </p:txBody>
      </p:sp>
      <p:sp>
        <p:nvSpPr>
          <p:cNvPr id="4" name="Footer Placeholder 3">
            <a:extLst>
              <a:ext uri="{FF2B5EF4-FFF2-40B4-BE49-F238E27FC236}">
                <a16:creationId xmlns:a16="http://schemas.microsoft.com/office/drawing/2014/main" id="{65A31F88-4A38-4FB2-84FC-A14F3B781D45}"/>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76C57312-A50E-4FF5-9B99-9D1214F49FE5}"/>
              </a:ext>
            </a:extLst>
          </p:cNvPr>
          <p:cNvSpPr>
            <a:spLocks noGrp="1"/>
          </p:cNvSpPr>
          <p:nvPr>
            <p:ph type="sldNum" sz="quarter" idx="12"/>
          </p:nvPr>
        </p:nvSpPr>
        <p:spPr/>
        <p:txBody>
          <a:bodyPr/>
          <a:lstStyle/>
          <a:p>
            <a:r>
              <a:rPr lang="en-US"/>
              <a:t> Slide </a:t>
            </a:r>
            <a:fld id="{BEB637D7-08EF-4CC1-BCBD-08D4F4E5EFC4}" type="slidenum">
              <a:rPr lang="en-US" smtClean="0"/>
              <a:pPr/>
              <a:t>2</a:t>
            </a:fld>
            <a:endParaRPr lang="en-US" dirty="0"/>
          </a:p>
        </p:txBody>
      </p:sp>
    </p:spTree>
    <p:extLst>
      <p:ext uri="{BB962C8B-B14F-4D97-AF65-F5344CB8AC3E}">
        <p14:creationId xmlns:p14="http://schemas.microsoft.com/office/powerpoint/2010/main" val="2367719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Primary performance metrics</a:t>
            </a:r>
          </a:p>
        </p:txBody>
      </p:sp>
      <p:sp>
        <p:nvSpPr>
          <p:cNvPr id="4" name="Footer Placeholder 3"/>
          <p:cNvSpPr>
            <a:spLocks noGrp="1"/>
          </p:cNvSpPr>
          <p:nvPr>
            <p:ph type="ftr" sz="quarter" idx="11"/>
          </p:nvPr>
        </p:nvSpPr>
        <p:spPr/>
        <p:txBody>
          <a:bodyPr/>
          <a:lstStyle/>
          <a:p>
            <a:r>
              <a:rPr lang="en-US" dirty="0"/>
              <a:t>MSAB012</a:t>
            </a:r>
          </a:p>
        </p:txBody>
      </p:sp>
      <p:sp>
        <p:nvSpPr>
          <p:cNvPr id="5" name="Slide Number Placeholder 4"/>
          <p:cNvSpPr>
            <a:spLocks noGrp="1"/>
          </p:cNvSpPr>
          <p:nvPr>
            <p:ph type="sldNum" sz="quarter" idx="12"/>
          </p:nvPr>
        </p:nvSpPr>
        <p:spPr/>
        <p:txBody>
          <a:bodyPr/>
          <a:lstStyle/>
          <a:p>
            <a:r>
              <a:rPr lang="en-US"/>
              <a:t> Slide </a:t>
            </a:r>
            <a:fld id="{BEB637D7-08EF-4CC1-BCBD-08D4F4E5EFC4}" type="slidenum">
              <a:rPr lang="en-US" smtClean="0"/>
              <a:pPr/>
              <a:t>20</a:t>
            </a:fld>
            <a:endParaRPr lang="en-US" dirty="0"/>
          </a:p>
        </p:txBody>
      </p:sp>
      <p:graphicFrame>
        <p:nvGraphicFramePr>
          <p:cNvPr id="6" name="Table 5">
            <a:extLst>
              <a:ext uri="{FF2B5EF4-FFF2-40B4-BE49-F238E27FC236}">
                <a16:creationId xmlns:a16="http://schemas.microsoft.com/office/drawing/2014/main" id="{C97B1DDD-D46B-4874-B8F0-728A1090DA4E}"/>
              </a:ext>
            </a:extLst>
          </p:cNvPr>
          <p:cNvGraphicFramePr>
            <a:graphicFrameLocks noGrp="1"/>
          </p:cNvGraphicFramePr>
          <p:nvPr>
            <p:extLst/>
          </p:nvPr>
        </p:nvGraphicFramePr>
        <p:xfrm>
          <a:off x="484496" y="689212"/>
          <a:ext cx="8325134" cy="3447923"/>
        </p:xfrm>
        <a:graphic>
          <a:graphicData uri="http://schemas.openxmlformats.org/drawingml/2006/table">
            <a:tbl>
              <a:tblPr firstRow="1" firstCol="1" bandRow="1">
                <a:tableStyleId>{5C22544A-7EE6-4342-B048-85BDC9FD1C3A}</a:tableStyleId>
              </a:tblPr>
              <a:tblGrid>
                <a:gridCol w="1930406">
                  <a:extLst>
                    <a:ext uri="{9D8B030D-6E8A-4147-A177-3AD203B41FA5}">
                      <a16:colId xmlns:a16="http://schemas.microsoft.com/office/drawing/2014/main" val="3278560340"/>
                    </a:ext>
                  </a:extLst>
                </a:gridCol>
                <a:gridCol w="6394728">
                  <a:extLst>
                    <a:ext uri="{9D8B030D-6E8A-4147-A177-3AD203B41FA5}">
                      <a16:colId xmlns:a16="http://schemas.microsoft.com/office/drawing/2014/main" val="2555967493"/>
                    </a:ext>
                  </a:extLst>
                </a:gridCol>
              </a:tblGrid>
              <a:tr h="345967">
                <a:tc>
                  <a:txBody>
                    <a:bodyPr/>
                    <a:lstStyle/>
                    <a:p>
                      <a:pPr marL="0" marR="0">
                        <a:lnSpc>
                          <a:spcPct val="107000"/>
                        </a:lnSpc>
                        <a:spcBef>
                          <a:spcPts val="0"/>
                        </a:spcBef>
                        <a:spcAft>
                          <a:spcPts val="0"/>
                        </a:spcAft>
                      </a:pPr>
                      <a:r>
                        <a:rPr lang="en-US" sz="1600" dirty="0">
                          <a:effectLst/>
                        </a:rPr>
                        <a:t>Performance metric</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Description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3614107"/>
                  </a:ext>
                </a:extLst>
              </a:tr>
              <a:tr h="822960">
                <a:tc>
                  <a:txBody>
                    <a:bodyPr/>
                    <a:lstStyle/>
                    <a:p>
                      <a:pPr marL="0" marR="0">
                        <a:lnSpc>
                          <a:spcPct val="107000"/>
                        </a:lnSpc>
                        <a:spcBef>
                          <a:spcPts val="0"/>
                        </a:spcBef>
                        <a:spcAft>
                          <a:spcPts val="0"/>
                        </a:spcAft>
                      </a:pPr>
                      <a:r>
                        <a:rPr lang="en-US" sz="1600" dirty="0">
                          <a:effectLst/>
                        </a:rPr>
                        <a:t>P(SB &lt; </a:t>
                      </a:r>
                      <a:r>
                        <a:rPr lang="en-US" sz="1600" dirty="0" err="1">
                          <a:effectLst/>
                        </a:rPr>
                        <a:t>SB</a:t>
                      </a:r>
                      <a:r>
                        <a:rPr lang="en-US" sz="1600" baseline="-25000" dirty="0" err="1">
                          <a:effectLst/>
                        </a:rPr>
                        <a:t>Lim</a:t>
                      </a:r>
                      <a:r>
                        <a:rPr lang="en-US" sz="1600" dirty="0">
                          <a:effectLst/>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Times out of 100 that the relative spawning biomass (status) is below the limit. The limit is defined as 20% of the spawning biomass if no fishing had occurred.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657349"/>
                  </a:ext>
                </a:extLst>
              </a:tr>
              <a:tr h="1188720">
                <a:tc>
                  <a:txBody>
                    <a:bodyPr/>
                    <a:lstStyle/>
                    <a:p>
                      <a:pPr marL="0" marR="0">
                        <a:lnSpc>
                          <a:spcPct val="107000"/>
                        </a:lnSpc>
                        <a:spcBef>
                          <a:spcPts val="0"/>
                        </a:spcBef>
                        <a:spcAft>
                          <a:spcPts val="0"/>
                        </a:spcAft>
                      </a:pPr>
                      <a:r>
                        <a:rPr lang="en-US" sz="1600" dirty="0">
                          <a:effectLst/>
                        </a:rPr>
                        <a:t>P(AAV &gt; 15%)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Times out of 100 that the average annual variability (AAV) is greater than 15%. AAV can be thought of as the average change in the Total Mortality limit from year to year.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4067305"/>
                  </a:ext>
                </a:extLst>
              </a:tr>
              <a:tr h="914400">
                <a:tc>
                  <a:txBody>
                    <a:bodyPr/>
                    <a:lstStyle/>
                    <a:p>
                      <a:pPr marL="0" marR="0">
                        <a:lnSpc>
                          <a:spcPct val="107000"/>
                        </a:lnSpc>
                        <a:spcBef>
                          <a:spcPts val="0"/>
                        </a:spcBef>
                        <a:spcAft>
                          <a:spcPts val="0"/>
                        </a:spcAft>
                      </a:pPr>
                      <a:r>
                        <a:rPr lang="en-US" sz="1600" kern="1200" dirty="0">
                          <a:effectLst/>
                        </a:rPr>
                        <a:t>Median TM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Median coastwide TM. The TM is greater than this value in half of the simulations.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0819213"/>
                  </a:ext>
                </a:extLst>
              </a:tr>
            </a:tbl>
          </a:graphicData>
        </a:graphic>
      </p:graphicFrame>
    </p:spTree>
    <p:extLst>
      <p:ext uri="{BB962C8B-B14F-4D97-AF65-F5344CB8AC3E}">
        <p14:creationId xmlns:p14="http://schemas.microsoft.com/office/powerpoint/2010/main" val="1782608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5E63B0-F1ED-4C60-A2FE-1C347E4B62E7}"/>
              </a:ext>
            </a:extLst>
          </p:cNvPr>
          <p:cNvSpPr>
            <a:spLocks noGrp="1"/>
          </p:cNvSpPr>
          <p:nvPr>
            <p:ph type="title"/>
          </p:nvPr>
        </p:nvSpPr>
        <p:spPr/>
        <p:txBody>
          <a:bodyPr>
            <a:normAutofit fontScale="90000"/>
          </a:bodyPr>
          <a:lstStyle/>
          <a:p>
            <a:r>
              <a:rPr lang="en-US" dirty="0"/>
              <a:t>Some secondary performance metrics</a:t>
            </a:r>
          </a:p>
        </p:txBody>
      </p:sp>
      <p:sp>
        <p:nvSpPr>
          <p:cNvPr id="4" name="Footer Placeholder 3">
            <a:extLst>
              <a:ext uri="{FF2B5EF4-FFF2-40B4-BE49-F238E27FC236}">
                <a16:creationId xmlns:a16="http://schemas.microsoft.com/office/drawing/2014/main" id="{53D0DA6E-A172-4B3B-8E02-62E80773B6B2}"/>
              </a:ext>
            </a:extLst>
          </p:cNvPr>
          <p:cNvSpPr>
            <a:spLocks noGrp="1"/>
          </p:cNvSpPr>
          <p:nvPr>
            <p:ph type="ftr" sz="quarter" idx="11"/>
          </p:nvPr>
        </p:nvSpPr>
        <p:spPr/>
        <p:txBody>
          <a:bodyPr/>
          <a:lstStyle/>
          <a:p>
            <a:r>
              <a:rPr lang="en-US" dirty="0"/>
              <a:t>MSAB012</a:t>
            </a:r>
          </a:p>
        </p:txBody>
      </p:sp>
      <p:sp>
        <p:nvSpPr>
          <p:cNvPr id="5" name="Slide Number Placeholder 4">
            <a:extLst>
              <a:ext uri="{FF2B5EF4-FFF2-40B4-BE49-F238E27FC236}">
                <a16:creationId xmlns:a16="http://schemas.microsoft.com/office/drawing/2014/main" id="{DCEBA88D-EE0D-4692-9355-17A6784B943A}"/>
              </a:ext>
            </a:extLst>
          </p:cNvPr>
          <p:cNvSpPr>
            <a:spLocks noGrp="1"/>
          </p:cNvSpPr>
          <p:nvPr>
            <p:ph type="sldNum" sz="quarter" idx="12"/>
          </p:nvPr>
        </p:nvSpPr>
        <p:spPr/>
        <p:txBody>
          <a:bodyPr/>
          <a:lstStyle/>
          <a:p>
            <a:r>
              <a:rPr lang="en-US"/>
              <a:t> Slide </a:t>
            </a:r>
            <a:fld id="{BEB637D7-08EF-4CC1-BCBD-08D4F4E5EFC4}" type="slidenum">
              <a:rPr lang="en-US" smtClean="0"/>
              <a:pPr/>
              <a:t>21</a:t>
            </a:fld>
            <a:endParaRPr lang="en-US" dirty="0"/>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AFD183E8-469F-423B-A271-9C3A194F71CB}"/>
                  </a:ext>
                </a:extLst>
              </p:cNvPr>
              <p:cNvGraphicFramePr>
                <a:graphicFrameLocks noGrp="1"/>
              </p:cNvGraphicFramePr>
              <p:nvPr>
                <p:extLst/>
              </p:nvPr>
            </p:nvGraphicFramePr>
            <p:xfrm>
              <a:off x="341194" y="543911"/>
              <a:ext cx="8686802" cy="4497685"/>
            </p:xfrm>
            <a:graphic>
              <a:graphicData uri="http://schemas.openxmlformats.org/drawingml/2006/table">
                <a:tbl>
                  <a:tblPr firstRow="1" firstCol="1" bandRow="1">
                    <a:tableStyleId>{5C22544A-7EE6-4342-B048-85BDC9FD1C3A}</a:tableStyleId>
                  </a:tblPr>
                  <a:tblGrid>
                    <a:gridCol w="2014269">
                      <a:extLst>
                        <a:ext uri="{9D8B030D-6E8A-4147-A177-3AD203B41FA5}">
                          <a16:colId xmlns:a16="http://schemas.microsoft.com/office/drawing/2014/main" val="4259754920"/>
                        </a:ext>
                      </a:extLst>
                    </a:gridCol>
                    <a:gridCol w="6672533">
                      <a:extLst>
                        <a:ext uri="{9D8B030D-6E8A-4147-A177-3AD203B41FA5}">
                          <a16:colId xmlns:a16="http://schemas.microsoft.com/office/drawing/2014/main" val="508334376"/>
                        </a:ext>
                      </a:extLst>
                    </a:gridCol>
                  </a:tblGrid>
                  <a:tr h="230895">
                    <a:tc>
                      <a:txBody>
                        <a:bodyPr/>
                        <a:lstStyle/>
                        <a:p>
                          <a:pPr marL="0" marR="0">
                            <a:lnSpc>
                              <a:spcPct val="107000"/>
                            </a:lnSpc>
                            <a:spcBef>
                              <a:spcPts val="0"/>
                            </a:spcBef>
                            <a:spcAft>
                              <a:spcPts val="0"/>
                            </a:spcAft>
                          </a:pPr>
                          <a:r>
                            <a:rPr lang="en-US" sz="1400" dirty="0">
                              <a:effectLst/>
                            </a:rPr>
                            <a:t>Statistic of interest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Description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9534658"/>
                      </a:ext>
                    </a:extLst>
                  </a:tr>
                  <a:tr h="230895">
                    <a:tc>
                      <a:txBody>
                        <a:bodyPr/>
                        <a:lstStyle/>
                        <a:p>
                          <a:pPr marL="0" marR="0">
                            <a:lnSpc>
                              <a:spcPct val="107000"/>
                            </a:lnSpc>
                            <a:spcBef>
                              <a:spcPts val="0"/>
                            </a:spcBef>
                            <a:spcAft>
                              <a:spcPts val="0"/>
                            </a:spcAft>
                          </a:pPr>
                          <a:r>
                            <a:rPr lang="en-US" sz="1400" kern="1200" dirty="0">
                              <a:effectLst/>
                            </a:rPr>
                            <a:t>Median SB</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The median biomass expected in the long-term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4912062"/>
                      </a:ext>
                    </a:extLst>
                  </a:tr>
                  <a:tr h="230895">
                    <a:tc>
                      <a:txBody>
                        <a:bodyPr/>
                        <a:lstStyle/>
                        <a:p>
                          <a:pPr marL="0" marR="0">
                            <a:lnSpc>
                              <a:spcPct val="107000"/>
                            </a:lnSpc>
                            <a:spcBef>
                              <a:spcPts val="0"/>
                            </a:spcBef>
                            <a:spcAft>
                              <a:spcPts val="0"/>
                            </a:spcAft>
                          </a:pPr>
                          <a:r>
                            <a:rPr lang="en-US" sz="1400" kern="1200" dirty="0">
                              <a:effectLst/>
                            </a:rPr>
                            <a:t>Median # females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The median number of females expected in the long term.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6080828"/>
                      </a:ext>
                    </a:extLst>
                  </a:tr>
                  <a:tr h="478721">
                    <a:tc>
                      <a:txBody>
                        <a:bodyPr/>
                        <a:lstStyle/>
                        <a:p>
                          <a:pPr marL="0" marR="0">
                            <a:lnSpc>
                              <a:spcPct val="107000"/>
                            </a:lnSpc>
                            <a:spcBef>
                              <a:spcPts val="0"/>
                            </a:spcBef>
                            <a:spcAft>
                              <a:spcPts val="0"/>
                            </a:spcAft>
                          </a:pPr>
                          <a:r>
                            <a:rPr lang="en-US" sz="1400" kern="1200" dirty="0">
                              <a:effectLst/>
                            </a:rPr>
                            <a:t>AAV</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The Average Annual Variability, which can be thought of as the average change in the TM from year to year</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3468756"/>
                      </a:ext>
                    </a:extLst>
                  </a:tr>
                  <a:tr h="478721">
                    <a:tc>
                      <a:txBody>
                        <a:bodyPr/>
                        <a:lstStyle/>
                        <a:p>
                          <a:pPr marL="0" marR="0">
                            <a:lnSpc>
                              <a:spcPct val="107000"/>
                            </a:lnSpc>
                            <a:spcBef>
                              <a:spcPts val="0"/>
                            </a:spcBef>
                            <a:spcAft>
                              <a:spcPts val="0"/>
                            </a:spcAft>
                          </a:pPr>
                          <a:r>
                            <a:rPr lang="en-US" sz="1400" kern="1200" dirty="0">
                              <a:effectLst/>
                            </a:rPr>
                            <a:t>P(↓TM &gt; 15%)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Times out of 100 that the TM decreases by more than 15% compared to the previous year.</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9307811"/>
                      </a:ext>
                    </a:extLst>
                  </a:tr>
                  <a:tr h="478721">
                    <a:tc>
                      <a:txBody>
                        <a:bodyPr/>
                        <a:lstStyle/>
                        <a:p>
                          <a:pPr marL="0" marR="0">
                            <a:lnSpc>
                              <a:spcPct val="107000"/>
                            </a:lnSpc>
                            <a:spcBef>
                              <a:spcPts val="0"/>
                            </a:spcBef>
                            <a:spcAft>
                              <a:spcPts val="0"/>
                            </a:spcAft>
                          </a:pPr>
                          <a:r>
                            <a:rPr lang="en-US" sz="1400" kern="1200" dirty="0">
                              <a:solidFill>
                                <a:schemeClr val="tx1">
                                  <a:lumMod val="50000"/>
                                  <a:lumOff val="50000"/>
                                </a:schemeClr>
                              </a:solidFill>
                              <a:effectLst/>
                            </a:rPr>
                            <a:t>AAV|SB&lt;</a:t>
                          </a:r>
                          <a:r>
                            <a:rPr lang="en-US" sz="1400" kern="1200" dirty="0" err="1">
                              <a:solidFill>
                                <a:schemeClr val="tx1">
                                  <a:lumMod val="50000"/>
                                  <a:lumOff val="50000"/>
                                </a:schemeClr>
                              </a:solidFill>
                              <a:effectLst/>
                            </a:rPr>
                            <a:t>SB</a:t>
                          </a:r>
                          <a:r>
                            <a:rPr lang="en-US" sz="1400" kern="1200" baseline="-25000" dirty="0" err="1">
                              <a:solidFill>
                                <a:schemeClr val="tx1">
                                  <a:lumMod val="50000"/>
                                  <a:lumOff val="50000"/>
                                </a:schemeClr>
                              </a:solidFill>
                              <a:effectLst/>
                            </a:rPr>
                            <a:t>Trig</a:t>
                          </a:r>
                          <a:endParaRPr lang="en-US" sz="1400" dirty="0">
                            <a:solidFill>
                              <a:schemeClr val="tx1">
                                <a:lumMod val="50000"/>
                                <a:lumOff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lumMod val="50000"/>
                                  <a:lumOff val="50000"/>
                                </a:schemeClr>
                              </a:solidFill>
                              <a:effectLst/>
                            </a:rPr>
                            <a:t>The average annual variability when the stock status is below the fishery trigger (often referred to as ‘on the ramp’).</a:t>
                          </a:r>
                          <a:endParaRPr lang="en-US" sz="1400" dirty="0">
                            <a:solidFill>
                              <a:schemeClr val="tx1">
                                <a:lumMod val="50000"/>
                                <a:lumOff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09285799"/>
                      </a:ext>
                    </a:extLst>
                  </a:tr>
                  <a:tr h="478721">
                    <a:tc>
                      <a:txBody>
                        <a:bodyPr/>
                        <a:lstStyle/>
                        <a:p>
                          <a:pPr marL="0" marR="0">
                            <a:lnSpc>
                              <a:spcPct val="107000"/>
                            </a:lnSpc>
                            <a:spcBef>
                              <a:spcPts val="0"/>
                            </a:spcBef>
                            <a:spcAft>
                              <a:spcPts val="0"/>
                            </a:spcAft>
                          </a:pPr>
                          <a14:m>
                            <m:oMathPara xmlns:m="http://schemas.openxmlformats.org/officeDocument/2006/math">
                              <m:oMathParaPr>
                                <m:jc m:val="left"/>
                              </m:oMathParaPr>
                              <m:oMath xmlns:m="http://schemas.openxmlformats.org/officeDocument/2006/math">
                                <m:r>
                                  <a:rPr lang="en-US" sz="1400" kern="1200">
                                    <a:effectLst/>
                                    <a:latin typeface="Cambria Math" panose="02040503050406030204" pitchFamily="18" charset="0"/>
                                  </a:rPr>
                                  <m:t>𝑃</m:t>
                                </m:r>
                                <m:d>
                                  <m:dPr>
                                    <m:ctrlPr>
                                      <a:rPr lang="en-US" sz="1400" i="1" kern="1200">
                                        <a:effectLst/>
                                        <a:latin typeface="Cambria Math" panose="02040503050406030204" pitchFamily="18" charset="0"/>
                                      </a:rPr>
                                    </m:ctrlPr>
                                  </m:dPr>
                                  <m:e>
                                    <m:acc>
                                      <m:accPr>
                                        <m:chr m:val="̂"/>
                                        <m:ctrlPr>
                                          <a:rPr lang="en-US" sz="1400" i="1" kern="1200">
                                            <a:effectLst/>
                                            <a:latin typeface="Cambria Math" panose="02040503050406030204" pitchFamily="18" charset="0"/>
                                          </a:rPr>
                                        </m:ctrlPr>
                                      </m:accPr>
                                      <m:e>
                                        <m:r>
                                          <a:rPr lang="en-US" sz="1400" kern="1200">
                                            <a:effectLst/>
                                            <a:latin typeface="Cambria Math" panose="02040503050406030204" pitchFamily="18" charset="0"/>
                                          </a:rPr>
                                          <m:t>𝑆𝐵</m:t>
                                        </m:r>
                                      </m:e>
                                    </m:acc>
                                    <m:r>
                                      <a:rPr lang="en-US" sz="1400" kern="1200">
                                        <a:effectLst/>
                                        <a:latin typeface="Cambria Math" panose="02040503050406030204" pitchFamily="18" charset="0"/>
                                      </a:rPr>
                                      <m:t>&lt;</m:t>
                                    </m:r>
                                    <m:sSub>
                                      <m:sSubPr>
                                        <m:ctrlPr>
                                          <a:rPr lang="en-US" sz="1400" i="1" kern="1200">
                                            <a:effectLst/>
                                            <a:latin typeface="Cambria Math" panose="02040503050406030204" pitchFamily="18" charset="0"/>
                                          </a:rPr>
                                        </m:ctrlPr>
                                      </m:sSubPr>
                                      <m:e>
                                        <m:r>
                                          <a:rPr lang="en-US" sz="1400" kern="1200">
                                            <a:effectLst/>
                                            <a:latin typeface="Cambria Math" panose="02040503050406030204" pitchFamily="18" charset="0"/>
                                          </a:rPr>
                                          <m:t>𝑆𝐵</m:t>
                                        </m:r>
                                      </m:e>
                                      <m:sub>
                                        <m:r>
                                          <a:rPr lang="en-US" sz="1400" kern="1200">
                                            <a:effectLst/>
                                            <a:latin typeface="Cambria Math" panose="02040503050406030204" pitchFamily="18" charset="0"/>
                                          </a:rPr>
                                          <m:t>𝑇𝑟𝑖𝑔</m:t>
                                        </m:r>
                                      </m:sub>
                                    </m:sSub>
                                  </m:e>
                                </m:d>
                              </m:oMath>
                            </m:oMathPara>
                          </a14:m>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Times out of 100 that the estimated spawning biomass (status) is less than the fishery trigger, thus invoking ‘the ramp’ and reducing fishing intensity.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1727048"/>
                      </a:ext>
                    </a:extLst>
                  </a:tr>
                  <a:tr h="478721">
                    <a:tc>
                      <a:txBody>
                        <a:bodyPr/>
                        <a:lstStyle/>
                        <a:p>
                          <a:pPr marL="0" marR="0">
                            <a:lnSpc>
                              <a:spcPct val="107000"/>
                            </a:lnSpc>
                            <a:spcBef>
                              <a:spcPts val="0"/>
                            </a:spcBef>
                            <a:spcAft>
                              <a:spcPts val="0"/>
                            </a:spcAft>
                          </a:pPr>
                          <a:r>
                            <a:rPr lang="en-US" sz="1400" dirty="0">
                              <a:effectLst/>
                            </a:rPr>
                            <a:t>P(TM &lt; </a:t>
                          </a:r>
                          <a:r>
                            <a:rPr lang="en-US" sz="1400" dirty="0" err="1">
                              <a:effectLst/>
                            </a:rPr>
                            <a:t>TM</a:t>
                          </a:r>
                          <a:r>
                            <a:rPr lang="en-US" sz="1400" baseline="-25000" dirty="0" err="1">
                              <a:effectLst/>
                            </a:rPr>
                            <a:t>min</a:t>
                          </a:r>
                          <a:r>
                            <a:rPr lang="en-US" sz="1400" dirty="0">
                              <a:effectLst/>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Times out of 100 that the Total Mortality limit would be set below a minimum value. The minimum TM has not been determined, and is currently an ad hoc value of 34 </a:t>
                          </a:r>
                          <a:r>
                            <a:rPr lang="en-US" sz="1400" dirty="0" err="1">
                              <a:effectLst/>
                            </a:rPr>
                            <a:t>Mlbs</a:t>
                          </a:r>
                          <a:r>
                            <a:rPr lang="en-US" sz="1400" dirty="0">
                              <a:effectLst/>
                            </a:rPr>
                            <a:t>, which is the minimum Total Mortality observed (TM) since 1906.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3627219"/>
                      </a:ext>
                    </a:extLst>
                  </a:tr>
                  <a:tr h="478721">
                    <a:tc>
                      <a:txBody>
                        <a:bodyPr/>
                        <a:lstStyle/>
                        <a:p>
                          <a:pPr marL="0" marR="0">
                            <a:lnSpc>
                              <a:spcPct val="107000"/>
                            </a:lnSpc>
                            <a:spcBef>
                              <a:spcPts val="0"/>
                            </a:spcBef>
                            <a:spcAft>
                              <a:spcPts val="0"/>
                            </a:spcAft>
                          </a:pPr>
                          <a:r>
                            <a:rPr lang="en-US" sz="1400" kern="1200" dirty="0">
                              <a:effectLst/>
                            </a:rPr>
                            <a:t>P(TM &lt; 54)</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Times out of 100 that the </a:t>
                          </a:r>
                          <a:r>
                            <a:rPr lang="en-US" sz="1400" dirty="0" err="1">
                              <a:effectLst/>
                            </a:rPr>
                            <a:t>TMq</a:t>
                          </a:r>
                          <a:r>
                            <a:rPr lang="en-US" sz="1400" dirty="0">
                              <a:effectLst/>
                            </a:rPr>
                            <a:t> is less than 54 </a:t>
                          </a:r>
                          <a:r>
                            <a:rPr lang="en-US" sz="1400" dirty="0" err="1">
                              <a:effectLst/>
                            </a:rPr>
                            <a:t>Mlbs</a:t>
                          </a:r>
                          <a:r>
                            <a:rPr lang="en-US" sz="1400" dirty="0">
                              <a:effectLst/>
                            </a:rPr>
                            <a:t>, which is 70% of the average TM from 1993 to 2012.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86389593"/>
                      </a:ext>
                    </a:extLst>
                  </a:tr>
                  <a:tr h="726547">
                    <a:tc>
                      <a:txBody>
                        <a:bodyPr/>
                        <a:lstStyle/>
                        <a:p>
                          <a:pPr marL="0" marR="0">
                            <a:lnSpc>
                              <a:spcPct val="107000"/>
                            </a:lnSpc>
                            <a:spcBef>
                              <a:spcPts val="0"/>
                            </a:spcBef>
                            <a:spcAft>
                              <a:spcPts val="0"/>
                            </a:spcAft>
                          </a:pPr>
                          <a:r>
                            <a:rPr lang="en-US" sz="1400" kern="1200" dirty="0">
                              <a:effectLst/>
                            </a:rPr>
                            <a:t>5</a:t>
                          </a:r>
                          <a:r>
                            <a:rPr lang="en-US" sz="1400" kern="1200" baseline="30000" dirty="0">
                              <a:effectLst/>
                            </a:rPr>
                            <a:t>th</a:t>
                          </a:r>
                          <a:r>
                            <a:rPr lang="en-US" sz="1400" kern="1200" dirty="0">
                              <a:effectLst/>
                            </a:rPr>
                            <a:t> &amp; 75</a:t>
                          </a:r>
                          <a:r>
                            <a:rPr lang="en-US" sz="1400" kern="1200" baseline="30000" dirty="0">
                              <a:effectLst/>
                            </a:rPr>
                            <a:t>th</a:t>
                          </a:r>
                          <a:r>
                            <a:rPr lang="en-US" sz="1400" kern="1200" dirty="0">
                              <a:effectLst/>
                            </a:rPr>
                            <a:t> TM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The 5</a:t>
                          </a:r>
                          <a:r>
                            <a:rPr lang="en-US" sz="1400" baseline="30000" dirty="0">
                              <a:effectLst/>
                            </a:rPr>
                            <a:t>th</a:t>
                          </a:r>
                          <a:r>
                            <a:rPr lang="en-US" sz="1400" dirty="0">
                              <a:effectLst/>
                            </a:rPr>
                            <a:t> and 75</a:t>
                          </a:r>
                          <a:r>
                            <a:rPr lang="en-US" sz="1400" baseline="30000" dirty="0">
                              <a:effectLst/>
                            </a:rPr>
                            <a:t>th</a:t>
                          </a:r>
                          <a:r>
                            <a:rPr lang="en-US" sz="1400" dirty="0">
                              <a:effectLst/>
                            </a:rPr>
                            <a:t> percentiles of the Total Mortality limit from the simulations. This means that 5 out of 100 are less than or equal the 5</a:t>
                          </a:r>
                          <a:r>
                            <a:rPr lang="en-US" sz="1400" baseline="30000" dirty="0">
                              <a:effectLst/>
                            </a:rPr>
                            <a:t>th</a:t>
                          </a:r>
                          <a:r>
                            <a:rPr lang="en-US" sz="1400" dirty="0">
                              <a:effectLst/>
                            </a:rPr>
                            <a:t> percentile and 25 out of 100 are greater than or equal to the 75</a:t>
                          </a:r>
                          <a:r>
                            <a:rPr lang="en-US" sz="1400" baseline="30000" dirty="0">
                              <a:effectLst/>
                            </a:rPr>
                            <a:t>th</a:t>
                          </a:r>
                          <a:r>
                            <a:rPr lang="en-US" sz="1400" dirty="0">
                              <a:effectLst/>
                            </a:rPr>
                            <a:t> percentile.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6809992"/>
                      </a:ext>
                    </a:extLst>
                  </a:tr>
                </a:tbl>
              </a:graphicData>
            </a:graphic>
          </p:graphicFrame>
        </mc:Choice>
        <mc:Fallback xmlns="">
          <p:graphicFrame>
            <p:nvGraphicFramePr>
              <p:cNvPr id="6" name="Table 5">
                <a:extLst>
                  <a:ext uri="{FF2B5EF4-FFF2-40B4-BE49-F238E27FC236}">
                    <a16:creationId xmlns:a16="http://schemas.microsoft.com/office/drawing/2014/main" id="{AFD183E8-469F-423B-A271-9C3A194F71CB}"/>
                  </a:ext>
                </a:extLst>
              </p:cNvPr>
              <p:cNvGraphicFramePr>
                <a:graphicFrameLocks noGrp="1"/>
              </p:cNvGraphicFramePr>
              <p:nvPr>
                <p:extLst>
                  <p:ext uri="{D42A27DB-BD31-4B8C-83A1-F6EECF244321}">
                    <p14:modId xmlns:p14="http://schemas.microsoft.com/office/powerpoint/2010/main" val="4009600041"/>
                  </p:ext>
                </p:extLst>
              </p:nvPr>
            </p:nvGraphicFramePr>
            <p:xfrm>
              <a:off x="341194" y="543911"/>
              <a:ext cx="8686802" cy="4482127"/>
            </p:xfrm>
            <a:graphic>
              <a:graphicData uri="http://schemas.openxmlformats.org/drawingml/2006/table">
                <a:tbl>
                  <a:tblPr firstRow="1" firstCol="1" bandRow="1">
                    <a:tableStyleId>{5C22544A-7EE6-4342-B048-85BDC9FD1C3A}</a:tableStyleId>
                  </a:tblPr>
                  <a:tblGrid>
                    <a:gridCol w="2014269">
                      <a:extLst>
                        <a:ext uri="{9D8B030D-6E8A-4147-A177-3AD203B41FA5}">
                          <a16:colId xmlns:a16="http://schemas.microsoft.com/office/drawing/2014/main" val="4259754920"/>
                        </a:ext>
                      </a:extLst>
                    </a:gridCol>
                    <a:gridCol w="6672533">
                      <a:extLst>
                        <a:ext uri="{9D8B030D-6E8A-4147-A177-3AD203B41FA5}">
                          <a16:colId xmlns:a16="http://schemas.microsoft.com/office/drawing/2014/main" val="508334376"/>
                        </a:ext>
                      </a:extLst>
                    </a:gridCol>
                  </a:tblGrid>
                  <a:tr h="230895">
                    <a:tc>
                      <a:txBody>
                        <a:bodyPr/>
                        <a:lstStyle/>
                        <a:p>
                          <a:pPr marL="0" marR="0">
                            <a:lnSpc>
                              <a:spcPct val="107000"/>
                            </a:lnSpc>
                            <a:spcBef>
                              <a:spcPts val="0"/>
                            </a:spcBef>
                            <a:spcAft>
                              <a:spcPts val="0"/>
                            </a:spcAft>
                          </a:pPr>
                          <a:r>
                            <a:rPr lang="en-US" sz="1400" dirty="0">
                              <a:effectLst/>
                            </a:rPr>
                            <a:t>Statistic of interest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Description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9534658"/>
                      </a:ext>
                    </a:extLst>
                  </a:tr>
                  <a:tr h="230895">
                    <a:tc>
                      <a:txBody>
                        <a:bodyPr/>
                        <a:lstStyle/>
                        <a:p>
                          <a:pPr marL="0" marR="0">
                            <a:lnSpc>
                              <a:spcPct val="107000"/>
                            </a:lnSpc>
                            <a:spcBef>
                              <a:spcPts val="0"/>
                            </a:spcBef>
                            <a:spcAft>
                              <a:spcPts val="0"/>
                            </a:spcAft>
                          </a:pPr>
                          <a:r>
                            <a:rPr lang="en-US" sz="1400" kern="1200" dirty="0">
                              <a:effectLst/>
                            </a:rPr>
                            <a:t>Median SB</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The median biomass expected in the long-term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4912062"/>
                      </a:ext>
                    </a:extLst>
                  </a:tr>
                  <a:tr h="230895">
                    <a:tc>
                      <a:txBody>
                        <a:bodyPr/>
                        <a:lstStyle/>
                        <a:p>
                          <a:pPr marL="0" marR="0">
                            <a:lnSpc>
                              <a:spcPct val="107000"/>
                            </a:lnSpc>
                            <a:spcBef>
                              <a:spcPts val="0"/>
                            </a:spcBef>
                            <a:spcAft>
                              <a:spcPts val="0"/>
                            </a:spcAft>
                          </a:pPr>
                          <a:r>
                            <a:rPr lang="en-US" sz="1400" kern="1200" dirty="0">
                              <a:effectLst/>
                            </a:rPr>
                            <a:t>Median # females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The median number of females expected in the long term.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6080828"/>
                      </a:ext>
                    </a:extLst>
                  </a:tr>
                  <a:tr h="478721">
                    <a:tc>
                      <a:txBody>
                        <a:bodyPr/>
                        <a:lstStyle/>
                        <a:p>
                          <a:pPr marL="0" marR="0">
                            <a:lnSpc>
                              <a:spcPct val="107000"/>
                            </a:lnSpc>
                            <a:spcBef>
                              <a:spcPts val="0"/>
                            </a:spcBef>
                            <a:spcAft>
                              <a:spcPts val="0"/>
                            </a:spcAft>
                          </a:pPr>
                          <a:r>
                            <a:rPr lang="en-US" sz="1400" kern="1200" dirty="0">
                              <a:effectLst/>
                            </a:rPr>
                            <a:t>AAV</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The Average Annual Variability, which can be thought of as the average change in the TM from year to year</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3468756"/>
                      </a:ext>
                    </a:extLst>
                  </a:tr>
                  <a:tr h="478721">
                    <a:tc>
                      <a:txBody>
                        <a:bodyPr/>
                        <a:lstStyle/>
                        <a:p>
                          <a:pPr marL="0" marR="0">
                            <a:lnSpc>
                              <a:spcPct val="107000"/>
                            </a:lnSpc>
                            <a:spcBef>
                              <a:spcPts val="0"/>
                            </a:spcBef>
                            <a:spcAft>
                              <a:spcPts val="0"/>
                            </a:spcAft>
                          </a:pPr>
                          <a:r>
                            <a:rPr lang="en-US" sz="1400" kern="1200" dirty="0">
                              <a:effectLst/>
                            </a:rPr>
                            <a:t>P(↓TM &gt; 15%)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Times out of 100 that the TM decreases by more than 15% compared to the previous year.</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9307811"/>
                      </a:ext>
                    </a:extLst>
                  </a:tr>
                  <a:tr h="478721">
                    <a:tc>
                      <a:txBody>
                        <a:bodyPr/>
                        <a:lstStyle/>
                        <a:p>
                          <a:pPr marL="0" marR="0">
                            <a:lnSpc>
                              <a:spcPct val="107000"/>
                            </a:lnSpc>
                            <a:spcBef>
                              <a:spcPts val="0"/>
                            </a:spcBef>
                            <a:spcAft>
                              <a:spcPts val="0"/>
                            </a:spcAft>
                          </a:pPr>
                          <a:r>
                            <a:rPr lang="en-US" sz="1400" kern="1200" dirty="0">
                              <a:solidFill>
                                <a:schemeClr val="tx1">
                                  <a:lumMod val="50000"/>
                                  <a:lumOff val="50000"/>
                                </a:schemeClr>
                              </a:solidFill>
                              <a:effectLst/>
                            </a:rPr>
                            <a:t>AAV|SB&lt;</a:t>
                          </a:r>
                          <a:r>
                            <a:rPr lang="en-US" sz="1400" kern="1200" dirty="0" err="1">
                              <a:solidFill>
                                <a:schemeClr val="tx1">
                                  <a:lumMod val="50000"/>
                                  <a:lumOff val="50000"/>
                                </a:schemeClr>
                              </a:solidFill>
                              <a:effectLst/>
                            </a:rPr>
                            <a:t>SB</a:t>
                          </a:r>
                          <a:r>
                            <a:rPr lang="en-US" sz="1400" kern="1200" baseline="-25000" dirty="0" err="1">
                              <a:solidFill>
                                <a:schemeClr val="tx1">
                                  <a:lumMod val="50000"/>
                                  <a:lumOff val="50000"/>
                                </a:schemeClr>
                              </a:solidFill>
                              <a:effectLst/>
                            </a:rPr>
                            <a:t>Trig</a:t>
                          </a:r>
                          <a:endParaRPr lang="en-US" sz="1400" dirty="0">
                            <a:solidFill>
                              <a:schemeClr val="tx1">
                                <a:lumMod val="50000"/>
                                <a:lumOff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chemeClr val="tx1">
                                  <a:lumMod val="50000"/>
                                  <a:lumOff val="50000"/>
                                </a:schemeClr>
                              </a:solidFill>
                              <a:effectLst/>
                            </a:rPr>
                            <a:t>The average annual variability when the stock status is below the fishery trigger (often referred to as ‘on the ramp’).</a:t>
                          </a:r>
                          <a:endParaRPr lang="en-US" sz="1400" dirty="0">
                            <a:solidFill>
                              <a:schemeClr val="tx1">
                                <a:lumMod val="50000"/>
                                <a:lumOff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09285799"/>
                      </a:ext>
                    </a:extLst>
                  </a:tr>
                  <a:tr h="478721">
                    <a:tc>
                      <a:txBody>
                        <a:bodyPr/>
                        <a:lstStyle/>
                        <a:p>
                          <a:endParaRPr lang="en-US"/>
                        </a:p>
                      </a:txBody>
                      <a:tcPr marL="68580" marR="68580" marT="0" marB="0" anchor="ctr">
                        <a:blipFill>
                          <a:blip r:embed="rId2"/>
                          <a:stretch>
                            <a:fillRect l="-302" t="-458974" r="-332326" b="-411538"/>
                          </a:stretch>
                        </a:blipFill>
                      </a:tcPr>
                    </a:tc>
                    <a:tc>
                      <a:txBody>
                        <a:bodyPr/>
                        <a:lstStyle/>
                        <a:p>
                          <a:pPr marL="0" marR="0">
                            <a:lnSpc>
                              <a:spcPct val="107000"/>
                            </a:lnSpc>
                            <a:spcBef>
                              <a:spcPts val="0"/>
                            </a:spcBef>
                            <a:spcAft>
                              <a:spcPts val="0"/>
                            </a:spcAft>
                          </a:pPr>
                          <a:r>
                            <a:rPr lang="en-US" sz="1400" dirty="0">
                              <a:effectLst/>
                            </a:rPr>
                            <a:t>Times out of 100 that the estimated spawning biomass (status) is less than the fishery trigger, thus invoking ‘the ramp’ and reducing fishing intensity.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1727048"/>
                      </a:ext>
                    </a:extLst>
                  </a:tr>
                  <a:tr h="669290">
                    <a:tc>
                      <a:txBody>
                        <a:bodyPr/>
                        <a:lstStyle/>
                        <a:p>
                          <a:pPr marL="0" marR="0">
                            <a:lnSpc>
                              <a:spcPct val="107000"/>
                            </a:lnSpc>
                            <a:spcBef>
                              <a:spcPts val="0"/>
                            </a:spcBef>
                            <a:spcAft>
                              <a:spcPts val="0"/>
                            </a:spcAft>
                          </a:pPr>
                          <a:r>
                            <a:rPr lang="en-US" sz="1400" dirty="0">
                              <a:effectLst/>
                            </a:rPr>
                            <a:t>P(TM &lt; </a:t>
                          </a:r>
                          <a:r>
                            <a:rPr lang="en-US" sz="1400" dirty="0" err="1">
                              <a:effectLst/>
                            </a:rPr>
                            <a:t>TM</a:t>
                          </a:r>
                          <a:r>
                            <a:rPr lang="en-US" sz="1400" baseline="-25000" dirty="0" err="1">
                              <a:effectLst/>
                            </a:rPr>
                            <a:t>min</a:t>
                          </a:r>
                          <a:r>
                            <a:rPr lang="en-US" sz="1400" dirty="0">
                              <a:effectLst/>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Times out of 100 that the Total Mortality limit would be set below a minimum value. The minimum TM has not been determined, and is currently an ad hoc value of 34 </a:t>
                          </a:r>
                          <a:r>
                            <a:rPr lang="en-US" sz="1400" dirty="0" err="1">
                              <a:effectLst/>
                            </a:rPr>
                            <a:t>Mlbs</a:t>
                          </a:r>
                          <a:r>
                            <a:rPr lang="en-US" sz="1400" dirty="0">
                              <a:effectLst/>
                            </a:rPr>
                            <a:t>, which is the minimum Total Mortality observed (TM) since 1906.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3627219"/>
                      </a:ext>
                    </a:extLst>
                  </a:tr>
                  <a:tr h="478721">
                    <a:tc>
                      <a:txBody>
                        <a:bodyPr/>
                        <a:lstStyle/>
                        <a:p>
                          <a:pPr marL="0" marR="0">
                            <a:lnSpc>
                              <a:spcPct val="107000"/>
                            </a:lnSpc>
                            <a:spcBef>
                              <a:spcPts val="0"/>
                            </a:spcBef>
                            <a:spcAft>
                              <a:spcPts val="0"/>
                            </a:spcAft>
                          </a:pPr>
                          <a:r>
                            <a:rPr lang="en-US" sz="1400" kern="1200" dirty="0">
                              <a:effectLst/>
                            </a:rPr>
                            <a:t>P(TM &lt; 54)</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Times out of 100 that the </a:t>
                          </a:r>
                          <a:r>
                            <a:rPr lang="en-US" sz="1400" dirty="0" err="1">
                              <a:effectLst/>
                            </a:rPr>
                            <a:t>TMq</a:t>
                          </a:r>
                          <a:r>
                            <a:rPr lang="en-US" sz="1400" dirty="0">
                              <a:effectLst/>
                            </a:rPr>
                            <a:t> is less than 54 </a:t>
                          </a:r>
                          <a:r>
                            <a:rPr lang="en-US" sz="1400" dirty="0" err="1">
                              <a:effectLst/>
                            </a:rPr>
                            <a:t>Mlbs</a:t>
                          </a:r>
                          <a:r>
                            <a:rPr lang="en-US" sz="1400" dirty="0">
                              <a:effectLst/>
                            </a:rPr>
                            <a:t>, which is 70% of the average TM from 1993 to 2012.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86389593"/>
                      </a:ext>
                    </a:extLst>
                  </a:tr>
                  <a:tr h="726547">
                    <a:tc>
                      <a:txBody>
                        <a:bodyPr/>
                        <a:lstStyle/>
                        <a:p>
                          <a:pPr marL="0" marR="0">
                            <a:lnSpc>
                              <a:spcPct val="107000"/>
                            </a:lnSpc>
                            <a:spcBef>
                              <a:spcPts val="0"/>
                            </a:spcBef>
                            <a:spcAft>
                              <a:spcPts val="0"/>
                            </a:spcAft>
                          </a:pPr>
                          <a:r>
                            <a:rPr lang="en-US" sz="1400" kern="1200" dirty="0">
                              <a:effectLst/>
                            </a:rPr>
                            <a:t>5</a:t>
                          </a:r>
                          <a:r>
                            <a:rPr lang="en-US" sz="1400" kern="1200" baseline="30000" dirty="0">
                              <a:effectLst/>
                            </a:rPr>
                            <a:t>th</a:t>
                          </a:r>
                          <a:r>
                            <a:rPr lang="en-US" sz="1400" kern="1200" dirty="0">
                              <a:effectLst/>
                            </a:rPr>
                            <a:t> &amp; 75</a:t>
                          </a:r>
                          <a:r>
                            <a:rPr lang="en-US" sz="1400" kern="1200" baseline="30000" dirty="0">
                              <a:effectLst/>
                            </a:rPr>
                            <a:t>th</a:t>
                          </a:r>
                          <a:r>
                            <a:rPr lang="en-US" sz="1400" kern="1200" dirty="0">
                              <a:effectLst/>
                            </a:rPr>
                            <a:t> TM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The 5</a:t>
                          </a:r>
                          <a:r>
                            <a:rPr lang="en-US" sz="1400" baseline="30000" dirty="0">
                              <a:effectLst/>
                            </a:rPr>
                            <a:t>th</a:t>
                          </a:r>
                          <a:r>
                            <a:rPr lang="en-US" sz="1400" dirty="0">
                              <a:effectLst/>
                            </a:rPr>
                            <a:t> and 75</a:t>
                          </a:r>
                          <a:r>
                            <a:rPr lang="en-US" sz="1400" baseline="30000" dirty="0">
                              <a:effectLst/>
                            </a:rPr>
                            <a:t>th</a:t>
                          </a:r>
                          <a:r>
                            <a:rPr lang="en-US" sz="1400" dirty="0">
                              <a:effectLst/>
                            </a:rPr>
                            <a:t> percentiles of the Total Mortality limit from the simulations. This means that 5 out of 100 are less than or equal the 5</a:t>
                          </a:r>
                          <a:r>
                            <a:rPr lang="en-US" sz="1400" baseline="30000" dirty="0">
                              <a:effectLst/>
                            </a:rPr>
                            <a:t>th</a:t>
                          </a:r>
                          <a:r>
                            <a:rPr lang="en-US" sz="1400" dirty="0">
                              <a:effectLst/>
                            </a:rPr>
                            <a:t> percentile and 25 out of 100 are greater than or equal to the 75</a:t>
                          </a:r>
                          <a:r>
                            <a:rPr lang="en-US" sz="1400" baseline="30000" dirty="0">
                              <a:effectLst/>
                            </a:rPr>
                            <a:t>th</a:t>
                          </a:r>
                          <a:r>
                            <a:rPr lang="en-US" sz="1400" dirty="0">
                              <a:effectLst/>
                            </a:rPr>
                            <a:t> percentile.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6809992"/>
                      </a:ext>
                    </a:extLst>
                  </a:tr>
                </a:tbl>
              </a:graphicData>
            </a:graphic>
          </p:graphicFrame>
        </mc:Fallback>
      </mc:AlternateContent>
    </p:spTree>
    <p:extLst>
      <p:ext uri="{BB962C8B-B14F-4D97-AF65-F5344CB8AC3E}">
        <p14:creationId xmlns:p14="http://schemas.microsoft.com/office/powerpoint/2010/main" val="2370103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D6170B-B5FF-405F-87E6-9B3E29D60A99}"/>
              </a:ext>
            </a:extLst>
          </p:cNvPr>
          <p:cNvSpPr>
            <a:spLocks noGrp="1"/>
          </p:cNvSpPr>
          <p:nvPr>
            <p:ph idx="1"/>
          </p:nvPr>
        </p:nvSpPr>
        <p:spPr/>
        <p:txBody>
          <a:bodyPr/>
          <a:lstStyle/>
          <a:p>
            <a:r>
              <a:rPr lang="en-US" dirty="0"/>
              <a:t>P(all …):  the probability of that event over all simulations. In other words, what is the probability that this event would occur in </a:t>
            </a:r>
            <a:r>
              <a:rPr lang="en-US" dirty="0" smtClean="0"/>
              <a:t>a </a:t>
            </a:r>
            <a:r>
              <a:rPr lang="en-US" dirty="0"/>
              <a:t>given year.</a:t>
            </a:r>
          </a:p>
          <a:p>
            <a:r>
              <a:rPr lang="en-US" dirty="0"/>
              <a:t>P(any …): the probability of that event occurring in 1 or more years over the defined </a:t>
            </a:r>
            <a:r>
              <a:rPr lang="en-US" dirty="0" smtClean="0"/>
              <a:t>period</a:t>
            </a:r>
          </a:p>
          <a:p>
            <a:pPr lvl="1"/>
            <a:r>
              <a:rPr lang="en-US" dirty="0" smtClean="0"/>
              <a:t>Note that this probability increases as the period increases</a:t>
            </a:r>
            <a:endParaRPr lang="en-US" dirty="0"/>
          </a:p>
          <a:p>
            <a:endParaRPr lang="en-US" dirty="0"/>
          </a:p>
          <a:p>
            <a:endParaRPr lang="en-US" dirty="0"/>
          </a:p>
        </p:txBody>
      </p:sp>
      <p:sp>
        <p:nvSpPr>
          <p:cNvPr id="3" name="Title 2">
            <a:extLst>
              <a:ext uri="{FF2B5EF4-FFF2-40B4-BE49-F238E27FC236}">
                <a16:creationId xmlns:a16="http://schemas.microsoft.com/office/drawing/2014/main" id="{70B046BA-AA18-4F82-9828-60E0019CAD78}"/>
              </a:ext>
            </a:extLst>
          </p:cNvPr>
          <p:cNvSpPr>
            <a:spLocks noGrp="1"/>
          </p:cNvSpPr>
          <p:nvPr>
            <p:ph type="title"/>
          </p:nvPr>
        </p:nvSpPr>
        <p:spPr/>
        <p:txBody>
          <a:bodyPr>
            <a:normAutofit fontScale="90000"/>
          </a:bodyPr>
          <a:lstStyle/>
          <a:p>
            <a:r>
              <a:rPr lang="en-US" dirty="0"/>
              <a:t>Two types of probabilities</a:t>
            </a:r>
          </a:p>
        </p:txBody>
      </p:sp>
      <p:sp>
        <p:nvSpPr>
          <p:cNvPr id="4" name="Footer Placeholder 3">
            <a:extLst>
              <a:ext uri="{FF2B5EF4-FFF2-40B4-BE49-F238E27FC236}">
                <a16:creationId xmlns:a16="http://schemas.microsoft.com/office/drawing/2014/main" id="{3C97629F-17EB-4A19-9BCE-19F8F2E789F7}"/>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D80A8046-9474-464D-85BA-A60B756B8D05}"/>
              </a:ext>
            </a:extLst>
          </p:cNvPr>
          <p:cNvSpPr>
            <a:spLocks noGrp="1"/>
          </p:cNvSpPr>
          <p:nvPr>
            <p:ph type="sldNum" sz="quarter" idx="12"/>
          </p:nvPr>
        </p:nvSpPr>
        <p:spPr/>
        <p:txBody>
          <a:bodyPr/>
          <a:lstStyle/>
          <a:p>
            <a:r>
              <a:rPr lang="en-US"/>
              <a:t> Slide </a:t>
            </a:r>
            <a:fld id="{BEB637D7-08EF-4CC1-BCBD-08D4F4E5EFC4}" type="slidenum">
              <a:rPr lang="en-US" smtClean="0"/>
              <a:pPr/>
              <a:t>22</a:t>
            </a:fld>
            <a:endParaRPr lang="en-US" dirty="0"/>
          </a:p>
        </p:txBody>
      </p:sp>
    </p:spTree>
    <p:extLst>
      <p:ext uri="{BB962C8B-B14F-4D97-AF65-F5344CB8AC3E}">
        <p14:creationId xmlns:p14="http://schemas.microsoft.com/office/powerpoint/2010/main" val="350310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P</a:t>
            </a:r>
            <a:r>
              <a:rPr lang="en-US" dirty="0" smtClean="0"/>
              <a:t>resentation of performance metrics</a:t>
            </a:r>
            <a:endParaRPr lang="en-US" dirty="0"/>
          </a:p>
        </p:txBody>
      </p:sp>
      <p:sp>
        <p:nvSpPr>
          <p:cNvPr id="4" name="Footer Placeholder 3"/>
          <p:cNvSpPr>
            <a:spLocks noGrp="1"/>
          </p:cNvSpPr>
          <p:nvPr>
            <p:ph type="ftr" sz="quarter" idx="11"/>
          </p:nvPr>
        </p:nvSpPr>
        <p:spPr/>
        <p:txBody>
          <a:bodyPr/>
          <a:lstStyle/>
          <a:p>
            <a:r>
              <a:rPr lang="en-US" smtClean="0"/>
              <a:t>MSAB012</a:t>
            </a:r>
            <a:endParaRPr lang="en-US" dirty="0"/>
          </a:p>
        </p:txBody>
      </p:sp>
      <p:sp>
        <p:nvSpPr>
          <p:cNvPr id="5" name="Slide Number Placeholder 4"/>
          <p:cNvSpPr>
            <a:spLocks noGrp="1"/>
          </p:cNvSpPr>
          <p:nvPr>
            <p:ph type="sldNum" sz="quarter" idx="12"/>
          </p:nvPr>
        </p:nvSpPr>
        <p:spPr/>
        <p:txBody>
          <a:bodyPr/>
          <a:lstStyle/>
          <a:p>
            <a:r>
              <a:rPr lang="en-US" smtClean="0"/>
              <a:t> Slide </a:t>
            </a:r>
            <a:fld id="{BEB637D7-08EF-4CC1-BCBD-08D4F4E5EFC4}" type="slidenum">
              <a:rPr lang="en-US" smtClean="0"/>
              <a:pPr/>
              <a:t>23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06881522"/>
              </p:ext>
            </p:extLst>
          </p:nvPr>
        </p:nvGraphicFramePr>
        <p:xfrm>
          <a:off x="1839112" y="622672"/>
          <a:ext cx="5043952" cy="4212782"/>
        </p:xfrm>
        <a:graphic>
          <a:graphicData uri="http://schemas.openxmlformats.org/drawingml/2006/table">
            <a:tbl>
              <a:tblPr firstRow="1" firstCol="1" bandRow="1">
                <a:tableStyleId>{5C22544A-7EE6-4342-B048-85BDC9FD1C3A}</a:tableStyleId>
              </a:tblPr>
              <a:tblGrid>
                <a:gridCol w="1681319">
                  <a:extLst>
                    <a:ext uri="{9D8B030D-6E8A-4147-A177-3AD203B41FA5}">
                      <a16:colId xmlns:a16="http://schemas.microsoft.com/office/drawing/2014/main" val="3945343525"/>
                    </a:ext>
                  </a:extLst>
                </a:gridCol>
                <a:gridCol w="1119529">
                  <a:extLst>
                    <a:ext uri="{9D8B030D-6E8A-4147-A177-3AD203B41FA5}">
                      <a16:colId xmlns:a16="http://schemas.microsoft.com/office/drawing/2014/main" val="524305202"/>
                    </a:ext>
                  </a:extLst>
                </a:gridCol>
                <a:gridCol w="1122227">
                  <a:extLst>
                    <a:ext uri="{9D8B030D-6E8A-4147-A177-3AD203B41FA5}">
                      <a16:colId xmlns:a16="http://schemas.microsoft.com/office/drawing/2014/main" val="1550799378"/>
                    </a:ext>
                  </a:extLst>
                </a:gridCol>
                <a:gridCol w="1120877">
                  <a:extLst>
                    <a:ext uri="{9D8B030D-6E8A-4147-A177-3AD203B41FA5}">
                      <a16:colId xmlns:a16="http://schemas.microsoft.com/office/drawing/2014/main" val="1145989216"/>
                    </a:ext>
                  </a:extLst>
                </a:gridCol>
              </a:tblGrid>
              <a:tr h="239419">
                <a:tc>
                  <a:txBody>
                    <a:bodyPr/>
                    <a:lstStyle/>
                    <a:p>
                      <a:pPr marL="0" marR="0" algn="ctr">
                        <a:spcBef>
                          <a:spcPts val="0"/>
                        </a:spcBef>
                        <a:spcAft>
                          <a:spcPts val="0"/>
                        </a:spcAft>
                      </a:pPr>
                      <a:r>
                        <a:rPr lang="en-US" sz="1400" dirty="0">
                          <a:effectLst/>
                        </a:rPr>
                        <a:t>Control Rule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30:20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30:20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30:20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48706504"/>
                  </a:ext>
                </a:extLst>
              </a:tr>
              <a:tr h="239419">
                <a:tc>
                  <a:txBody>
                    <a:bodyPr/>
                    <a:lstStyle/>
                    <a:p>
                      <a:pPr marL="0" marR="0" algn="ctr">
                        <a:spcBef>
                          <a:spcPts val="0"/>
                        </a:spcBef>
                        <a:spcAft>
                          <a:spcPts val="0"/>
                        </a:spcAft>
                      </a:pPr>
                      <a:r>
                        <a:rPr lang="en-US" sz="1400" dirty="0">
                          <a:effectLst/>
                        </a:rPr>
                        <a:t>SPR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defTabSz="914400" rtl="0" eaLnBrk="1" latinLnBrk="0" hangingPunct="1">
                        <a:spcBef>
                          <a:spcPts val="0"/>
                        </a:spcBef>
                        <a:spcAft>
                          <a:spcPts val="0"/>
                        </a:spcAft>
                      </a:pPr>
                      <a:r>
                        <a:rPr lang="en-US" sz="1400" b="1" kern="1200" dirty="0">
                          <a:solidFill>
                            <a:schemeClr val="lt1"/>
                          </a:solidFill>
                          <a:effectLst/>
                          <a:latin typeface="+mn-lt"/>
                          <a:ea typeface="+mn-ea"/>
                          <a:cs typeface="+mn-cs"/>
                        </a:rPr>
                        <a:t>30%</a:t>
                      </a:r>
                    </a:p>
                  </a:txBody>
                  <a:tcPr marL="68580" marR="68580" marT="0" marB="0" anchor="ctr">
                    <a:lnT w="12700" cap="flat" cmpd="sng" algn="ctr">
                      <a:solidFill>
                        <a:schemeClr val="bg1"/>
                      </a:solidFill>
                      <a:prstDash val="solid"/>
                      <a:round/>
                      <a:headEnd type="none" w="med" len="med"/>
                      <a:tailEnd type="none" w="med" len="med"/>
                    </a:lnT>
                    <a:solidFill>
                      <a:srgbClr val="536142"/>
                    </a:solidFill>
                  </a:tcPr>
                </a:tc>
                <a:tc>
                  <a:txBody>
                    <a:bodyPr/>
                    <a:lstStyle/>
                    <a:p>
                      <a:pPr marL="0" marR="0" algn="ctr" defTabSz="914400" rtl="0" eaLnBrk="1" latinLnBrk="0" hangingPunct="1">
                        <a:spcBef>
                          <a:spcPts val="0"/>
                        </a:spcBef>
                        <a:spcAft>
                          <a:spcPts val="0"/>
                        </a:spcAft>
                      </a:pPr>
                      <a:r>
                        <a:rPr lang="en-US" sz="1400" b="1" kern="1200" dirty="0">
                          <a:solidFill>
                            <a:schemeClr val="lt1"/>
                          </a:solidFill>
                          <a:effectLst/>
                          <a:latin typeface="+mn-lt"/>
                          <a:ea typeface="+mn-ea"/>
                          <a:cs typeface="+mn-cs"/>
                        </a:rPr>
                        <a:t>40%</a:t>
                      </a:r>
                    </a:p>
                  </a:txBody>
                  <a:tcPr marL="68580" marR="68580" marT="0" marB="0" anchor="ctr">
                    <a:lnT w="12700" cap="flat" cmpd="sng" algn="ctr">
                      <a:solidFill>
                        <a:schemeClr val="bg1"/>
                      </a:solidFill>
                      <a:prstDash val="solid"/>
                      <a:round/>
                      <a:headEnd type="none" w="med" len="med"/>
                      <a:tailEnd type="none" w="med" len="med"/>
                    </a:lnT>
                    <a:solidFill>
                      <a:srgbClr val="536142"/>
                    </a:solidFill>
                  </a:tcPr>
                </a:tc>
                <a:tc>
                  <a:txBody>
                    <a:bodyPr/>
                    <a:lstStyle/>
                    <a:p>
                      <a:pPr marL="0" marR="0" algn="ctr" defTabSz="914400" rtl="0" eaLnBrk="1" latinLnBrk="0" hangingPunct="1">
                        <a:spcBef>
                          <a:spcPts val="0"/>
                        </a:spcBef>
                        <a:spcAft>
                          <a:spcPts val="0"/>
                        </a:spcAft>
                      </a:pPr>
                      <a:r>
                        <a:rPr lang="en-US" sz="1400" b="1" kern="1200" dirty="0">
                          <a:solidFill>
                            <a:schemeClr val="lt1"/>
                          </a:solidFill>
                          <a:effectLst/>
                          <a:latin typeface="+mn-lt"/>
                          <a:ea typeface="+mn-ea"/>
                          <a:cs typeface="+mn-cs"/>
                        </a:rPr>
                        <a:t>46%</a:t>
                      </a:r>
                    </a:p>
                  </a:txBody>
                  <a:tcPr marL="68580" marR="68580" marT="0" marB="0" anchor="ctr">
                    <a:lnT w="12700" cap="flat" cmpd="sng" algn="ctr">
                      <a:solidFill>
                        <a:schemeClr val="bg1"/>
                      </a:solidFill>
                      <a:prstDash val="solid"/>
                      <a:round/>
                      <a:headEnd type="none" w="med" len="med"/>
                      <a:tailEnd type="none" w="med" len="med"/>
                    </a:lnT>
                    <a:solidFill>
                      <a:srgbClr val="536142"/>
                    </a:solidFill>
                  </a:tcPr>
                </a:tc>
                <a:extLst>
                  <a:ext uri="{0D108BD9-81ED-4DB2-BD59-A6C34878D82A}">
                    <a16:rowId xmlns:a16="http://schemas.microsoft.com/office/drawing/2014/main" val="2421754882"/>
                  </a:ext>
                </a:extLst>
              </a:tr>
              <a:tr h="239419">
                <a:tc>
                  <a:txBody>
                    <a:bodyPr/>
                    <a:lstStyle/>
                    <a:p>
                      <a:pPr marL="0" marR="0" algn="ctr">
                        <a:spcBef>
                          <a:spcPts val="0"/>
                        </a:spcBef>
                        <a:spcAft>
                          <a:spcPts val="0"/>
                        </a:spcAft>
                      </a:pPr>
                      <a:r>
                        <a:rPr lang="en-US" sz="1400" dirty="0">
                          <a:effectLst/>
                        </a:rPr>
                        <a:t>Est Error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latinLnBrk="0" hangingPunct="1">
                        <a:spcBef>
                          <a:spcPts val="0"/>
                        </a:spcBef>
                        <a:spcAft>
                          <a:spcPts val="0"/>
                        </a:spcAft>
                      </a:pPr>
                      <a:r>
                        <a:rPr lang="en-US" sz="1400" b="1" kern="1200" dirty="0">
                          <a:solidFill>
                            <a:schemeClr val="lt1"/>
                          </a:solidFill>
                          <a:effectLst/>
                          <a:latin typeface="+mn-lt"/>
                          <a:ea typeface="+mn-ea"/>
                          <a:cs typeface="+mn-cs"/>
                        </a:rPr>
                        <a:t>0.15</a:t>
                      </a:r>
                    </a:p>
                  </a:txBody>
                  <a:tcPr marL="68580" marR="68580" marT="0" marB="0" anchor="ctr">
                    <a:solidFill>
                      <a:srgbClr val="53614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EFAC9"/>
                          </a:solidFill>
                          <a:effectLst/>
                          <a:uLnTx/>
                          <a:uFillTx/>
                          <a:latin typeface="Arial"/>
                          <a:ea typeface="+mn-ea"/>
                          <a:cs typeface="+mn-cs"/>
                        </a:rPr>
                        <a:t>0.15</a:t>
                      </a:r>
                      <a:endParaRPr kumimoji="0" lang="en-US" sz="1400" b="1" i="0" u="none" strike="noStrike" kern="1200" cap="none" spc="0" normalizeH="0" baseline="0" noProof="0" dirty="0">
                        <a:ln>
                          <a:noFill/>
                        </a:ln>
                        <a:solidFill>
                          <a:srgbClr val="FEFAC9"/>
                        </a:solidFill>
                        <a:effectLst/>
                        <a:uLnTx/>
                        <a:uFillTx/>
                        <a:latin typeface="Arial"/>
                        <a:ea typeface="+mn-ea"/>
                        <a:cs typeface="+mn-cs"/>
                      </a:endParaRPr>
                    </a:p>
                  </a:txBody>
                  <a:tcPr marL="68580" marR="68580" marT="0" marB="0" anchor="ctr">
                    <a:solidFill>
                      <a:srgbClr val="53614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EFAC9"/>
                          </a:solidFill>
                          <a:effectLst/>
                          <a:uLnTx/>
                          <a:uFillTx/>
                          <a:latin typeface="Arial"/>
                          <a:ea typeface="+mn-ea"/>
                          <a:cs typeface="+mn-cs"/>
                        </a:rPr>
                        <a:t>0.15</a:t>
                      </a:r>
                    </a:p>
                  </a:txBody>
                  <a:tcPr marL="68580" marR="68580" marT="0" marB="0" anchor="ctr">
                    <a:solidFill>
                      <a:srgbClr val="536142"/>
                    </a:solidFill>
                  </a:tcPr>
                </a:tc>
                <a:extLst>
                  <a:ext uri="{0D108BD9-81ED-4DB2-BD59-A6C34878D82A}">
                    <a16:rowId xmlns:a16="http://schemas.microsoft.com/office/drawing/2014/main" val="3494135793"/>
                  </a:ext>
                </a:extLst>
              </a:tr>
              <a:tr h="239419">
                <a:tc>
                  <a:txBody>
                    <a:bodyPr/>
                    <a:lstStyle/>
                    <a:p>
                      <a:pPr marL="0" marR="0" algn="ctr">
                        <a:spcBef>
                          <a:spcPts val="0"/>
                        </a:spcBef>
                        <a:spcAft>
                          <a:spcPts val="0"/>
                        </a:spcAft>
                      </a:pPr>
                      <a:r>
                        <a:rPr lang="en-US" sz="1400" dirty="0">
                          <a:effectLst/>
                        </a:rPr>
                        <a:t>Autocorrelation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latinLnBrk="0" hangingPunct="1">
                        <a:spcBef>
                          <a:spcPts val="0"/>
                        </a:spcBef>
                        <a:spcAft>
                          <a:spcPts val="0"/>
                        </a:spcAft>
                      </a:pPr>
                      <a:r>
                        <a:rPr lang="en-US" sz="1400" b="1" kern="1200" dirty="0">
                          <a:solidFill>
                            <a:schemeClr val="lt1"/>
                          </a:solidFill>
                          <a:effectLst/>
                          <a:latin typeface="+mn-lt"/>
                          <a:ea typeface="+mn-ea"/>
                          <a:cs typeface="+mn-cs"/>
                        </a:rPr>
                        <a:t>0.4</a:t>
                      </a:r>
                    </a:p>
                  </a:txBody>
                  <a:tcPr marL="68580" marR="68580" marT="0" marB="0" anchor="ctr">
                    <a:solidFill>
                      <a:srgbClr val="53614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EFAC9"/>
                          </a:solidFill>
                          <a:effectLst/>
                          <a:uLnTx/>
                          <a:uFillTx/>
                          <a:latin typeface="Arial"/>
                          <a:ea typeface="+mn-ea"/>
                          <a:cs typeface="+mn-cs"/>
                        </a:rPr>
                        <a:t>0.4</a:t>
                      </a:r>
                      <a:endParaRPr kumimoji="0" lang="en-US" sz="1400" b="1" i="0" u="none" strike="noStrike" kern="1200" cap="none" spc="0" normalizeH="0" baseline="0" noProof="0" dirty="0">
                        <a:ln>
                          <a:noFill/>
                        </a:ln>
                        <a:solidFill>
                          <a:srgbClr val="FEFAC9"/>
                        </a:solidFill>
                        <a:effectLst/>
                        <a:uLnTx/>
                        <a:uFillTx/>
                        <a:latin typeface="Arial"/>
                        <a:ea typeface="+mn-ea"/>
                        <a:cs typeface="+mn-cs"/>
                      </a:endParaRPr>
                    </a:p>
                  </a:txBody>
                  <a:tcPr marL="68580" marR="68580" marT="0" marB="0" anchor="ctr">
                    <a:solidFill>
                      <a:srgbClr val="53614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EFAC9"/>
                          </a:solidFill>
                          <a:effectLst/>
                          <a:uLnTx/>
                          <a:uFillTx/>
                          <a:latin typeface="Arial"/>
                          <a:ea typeface="+mn-ea"/>
                          <a:cs typeface="+mn-cs"/>
                        </a:rPr>
                        <a:t>0.4</a:t>
                      </a:r>
                    </a:p>
                  </a:txBody>
                  <a:tcPr marL="68580" marR="68580" marT="0" marB="0" anchor="ctr">
                    <a:solidFill>
                      <a:srgbClr val="536142"/>
                    </a:solidFill>
                  </a:tcPr>
                </a:tc>
                <a:extLst>
                  <a:ext uri="{0D108BD9-81ED-4DB2-BD59-A6C34878D82A}">
                    <a16:rowId xmlns:a16="http://schemas.microsoft.com/office/drawing/2014/main" val="3819733519"/>
                  </a:ext>
                </a:extLst>
              </a:tr>
              <a:tr h="239419">
                <a:tc>
                  <a: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0866410"/>
                  </a:ext>
                </a:extLst>
              </a:tr>
              <a:tr h="239419">
                <a:tc>
                  <a:txBody>
                    <a:bodyPr/>
                    <a:lstStyle/>
                    <a:p>
                      <a:pPr marL="0" marR="0">
                        <a:spcBef>
                          <a:spcPts val="0"/>
                        </a:spcBef>
                        <a:spcAft>
                          <a:spcPts val="0"/>
                        </a:spcAft>
                      </a:pPr>
                      <a:r>
                        <a:rPr lang="en-US" sz="1400" dirty="0">
                          <a:effectLst/>
                        </a:rPr>
                        <a:t>P(all SB &lt; 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6884619"/>
                  </a:ext>
                </a:extLst>
              </a:tr>
              <a:tr h="239419">
                <a:tc>
                  <a:txBody>
                    <a:bodyPr/>
                    <a:lstStyle/>
                    <a:p>
                      <a:pPr marL="0" marR="0">
                        <a:spcBef>
                          <a:spcPts val="0"/>
                        </a:spcBef>
                        <a:spcAft>
                          <a:spcPts val="0"/>
                        </a:spcAft>
                      </a:pPr>
                      <a:r>
                        <a:rPr lang="en-US" sz="1400" dirty="0">
                          <a:effectLst/>
                        </a:rPr>
                        <a:t>P(any SB &lt; 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05426069"/>
                  </a:ext>
                </a:extLst>
              </a:tr>
              <a:tr h="239419">
                <a:tc>
                  <a:txBody>
                    <a:bodyPr/>
                    <a:lstStyle/>
                    <a:p>
                      <a:pPr marL="0" marR="0">
                        <a:spcBef>
                          <a:spcPts val="0"/>
                        </a:spcBef>
                        <a:spcAft>
                          <a:spcPts val="0"/>
                        </a:spcAft>
                      </a:pPr>
                      <a:r>
                        <a:rPr lang="en-US" sz="1400" dirty="0">
                          <a:effectLst/>
                        </a:rPr>
                        <a:t>P(all AAV &gt; 15%)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0231364"/>
                  </a:ext>
                </a:extLst>
              </a:tr>
              <a:tr h="239419">
                <a:tc>
                  <a:txBody>
                    <a:bodyPr/>
                    <a:lstStyle/>
                    <a:p>
                      <a:pPr marL="0" marR="0">
                        <a:spcBef>
                          <a:spcPts val="0"/>
                        </a:spcBef>
                        <a:spcAft>
                          <a:spcPts val="0"/>
                        </a:spcAft>
                      </a:pPr>
                      <a:r>
                        <a:rPr lang="en-US" sz="1400" kern="1200" dirty="0">
                          <a:effectLst/>
                        </a:rPr>
                        <a:t>Median TM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extLst>
                  <a:ext uri="{0D108BD9-81ED-4DB2-BD59-A6C34878D82A}">
                    <a16:rowId xmlns:a16="http://schemas.microsoft.com/office/drawing/2014/main" val="2557757776"/>
                  </a:ext>
                </a:extLst>
              </a:tr>
              <a:tr h="239419">
                <a:tc>
                  <a:txBody>
                    <a:bodyPr/>
                    <a:lstStyle/>
                    <a:p>
                      <a:pPr marL="0" marR="0">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4419215"/>
                  </a:ext>
                </a:extLst>
              </a:tr>
              <a:tr h="239419">
                <a:tc>
                  <a:txBody>
                    <a:bodyPr/>
                    <a:lstStyle/>
                    <a:p>
                      <a:pPr marL="0" marR="0">
                        <a:spcBef>
                          <a:spcPts val="0"/>
                        </a:spcBef>
                        <a:spcAft>
                          <a:spcPts val="0"/>
                        </a:spcAft>
                      </a:pPr>
                      <a:r>
                        <a:rPr lang="en-US" sz="1400" kern="1200">
                          <a:effectLst/>
                        </a:rPr>
                        <a:t>Median SB</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extLst>
                  <a:ext uri="{0D108BD9-81ED-4DB2-BD59-A6C34878D82A}">
                    <a16:rowId xmlns:a16="http://schemas.microsoft.com/office/drawing/2014/main" val="2824790244"/>
                  </a:ext>
                </a:extLst>
              </a:tr>
              <a:tr h="239419">
                <a:tc>
                  <a:txBody>
                    <a:bodyPr/>
                    <a:lstStyle/>
                    <a:p>
                      <a:pPr marL="0" marR="0">
                        <a:spcBef>
                          <a:spcPts val="0"/>
                        </a:spcBef>
                        <a:spcAft>
                          <a:spcPts val="0"/>
                        </a:spcAft>
                      </a:pPr>
                      <a:r>
                        <a:rPr lang="en-US" sz="1400" kern="1200" dirty="0">
                          <a:effectLst/>
                        </a:rPr>
                        <a:t>P(all SB &lt; 30%)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385350276"/>
                  </a:ext>
                </a:extLst>
              </a:tr>
              <a:tr h="239419">
                <a:tc>
                  <a:txBody>
                    <a:bodyPr/>
                    <a:lstStyle/>
                    <a:p>
                      <a:pPr marL="0" marR="0">
                        <a:spcBef>
                          <a:spcPts val="0"/>
                        </a:spcBef>
                        <a:spcAft>
                          <a:spcPts val="0"/>
                        </a:spcAft>
                      </a:pPr>
                      <a:r>
                        <a:rPr lang="en-US" sz="1400" kern="1200">
                          <a:effectLst/>
                        </a:rPr>
                        <a:t>AAV</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114300" marR="114300" marT="47625" marB="47625"/>
                </a:tc>
                <a:extLst>
                  <a:ext uri="{0D108BD9-81ED-4DB2-BD59-A6C34878D82A}">
                    <a16:rowId xmlns:a16="http://schemas.microsoft.com/office/drawing/2014/main" val="966886465"/>
                  </a:ext>
                </a:extLst>
              </a:tr>
              <a:tr h="239419">
                <a:tc>
                  <a:txBody>
                    <a:bodyPr/>
                    <a:lstStyle/>
                    <a:p>
                      <a:pPr marL="0" marR="0">
                        <a:spcBef>
                          <a:spcPts val="0"/>
                        </a:spcBef>
                        <a:spcAft>
                          <a:spcPts val="0"/>
                        </a:spcAft>
                      </a:pPr>
                      <a:r>
                        <a:rPr lang="en-US" sz="1400" kern="1200" dirty="0">
                          <a:effectLst/>
                        </a:rPr>
                        <a:t>P(all ↓TM &gt; 15%)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124644163"/>
                  </a:ext>
                </a:extLst>
              </a:tr>
              <a:tr h="239419">
                <a:tc>
                  <a:txBody>
                    <a:bodyPr/>
                    <a:lstStyle/>
                    <a:p>
                      <a:pPr marL="0" marR="0">
                        <a:spcBef>
                          <a:spcPts val="0"/>
                        </a:spcBef>
                        <a:spcAft>
                          <a:spcPts val="0"/>
                        </a:spcAft>
                      </a:pPr>
                      <a:r>
                        <a:rPr lang="en-US" sz="1400" dirty="0">
                          <a:effectLst/>
                        </a:rPr>
                        <a:t>P(all TM &lt; 34)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45345544"/>
                  </a:ext>
                </a:extLst>
              </a:tr>
              <a:tr h="239419">
                <a:tc>
                  <a:txBody>
                    <a:bodyPr/>
                    <a:lstStyle/>
                    <a:p>
                      <a:pPr marL="0" marR="0">
                        <a:spcBef>
                          <a:spcPts val="0"/>
                        </a:spcBef>
                        <a:spcAft>
                          <a:spcPts val="0"/>
                        </a:spcAft>
                      </a:pPr>
                      <a:r>
                        <a:rPr lang="en-US" sz="1400" kern="1200" dirty="0">
                          <a:effectLst/>
                        </a:rPr>
                        <a:t>5</a:t>
                      </a:r>
                      <a:r>
                        <a:rPr lang="en-US" sz="1400" kern="1200" baseline="30000" dirty="0">
                          <a:effectLst/>
                        </a:rPr>
                        <a:t>th</a:t>
                      </a:r>
                      <a:r>
                        <a:rPr lang="en-US" sz="1400" kern="1200" dirty="0">
                          <a:effectLst/>
                        </a:rPr>
                        <a:t> &amp; 75</a:t>
                      </a:r>
                      <a:r>
                        <a:rPr lang="en-US" sz="1400" kern="1200" baseline="30000" dirty="0">
                          <a:effectLst/>
                        </a:rPr>
                        <a:t>th</a:t>
                      </a:r>
                      <a:r>
                        <a:rPr lang="en-US" sz="1400" kern="1200" dirty="0">
                          <a:effectLst/>
                        </a:rPr>
                        <a:t> TM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t" latinLnBrk="0" hangingPunct="1">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704355368"/>
                  </a:ext>
                </a:extLst>
              </a:tr>
            </a:tbl>
          </a:graphicData>
        </a:graphic>
      </p:graphicFrame>
      <p:sp>
        <p:nvSpPr>
          <p:cNvPr id="7" name="Left Brace 6"/>
          <p:cNvSpPr/>
          <p:nvPr/>
        </p:nvSpPr>
        <p:spPr>
          <a:xfrm>
            <a:off x="1485041" y="1828800"/>
            <a:ext cx="261257" cy="1127531"/>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8" name="Left Brace 7"/>
          <p:cNvSpPr/>
          <p:nvPr/>
        </p:nvSpPr>
        <p:spPr>
          <a:xfrm>
            <a:off x="1482404" y="3266860"/>
            <a:ext cx="261257" cy="1568594"/>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9" name="TextBox 8"/>
          <p:cNvSpPr txBox="1"/>
          <p:nvPr/>
        </p:nvSpPr>
        <p:spPr>
          <a:xfrm>
            <a:off x="412472" y="2207899"/>
            <a:ext cx="979755" cy="369332"/>
          </a:xfrm>
          <a:prstGeom prst="rect">
            <a:avLst/>
          </a:prstGeom>
          <a:noFill/>
        </p:spPr>
        <p:txBody>
          <a:bodyPr wrap="none" rtlCol="0">
            <a:spAutoFit/>
          </a:bodyPr>
          <a:lstStyle/>
          <a:p>
            <a:r>
              <a:rPr lang="en-US" dirty="0" smtClean="0"/>
              <a:t>Primary</a:t>
            </a:r>
            <a:endParaRPr lang="en-US" dirty="0"/>
          </a:p>
        </p:txBody>
      </p:sp>
      <p:sp>
        <p:nvSpPr>
          <p:cNvPr id="10" name="TextBox 9"/>
          <p:cNvSpPr txBox="1"/>
          <p:nvPr/>
        </p:nvSpPr>
        <p:spPr>
          <a:xfrm>
            <a:off x="267865" y="3727991"/>
            <a:ext cx="1268968" cy="646331"/>
          </a:xfrm>
          <a:prstGeom prst="rect">
            <a:avLst/>
          </a:prstGeom>
          <a:noFill/>
        </p:spPr>
        <p:txBody>
          <a:bodyPr wrap="square" rtlCol="0">
            <a:spAutoFit/>
          </a:bodyPr>
          <a:lstStyle/>
          <a:p>
            <a:r>
              <a:rPr lang="en-US" dirty="0" smtClean="0"/>
              <a:t>Statistics of interest</a:t>
            </a:r>
            <a:endParaRPr lang="en-US" dirty="0"/>
          </a:p>
        </p:txBody>
      </p:sp>
    </p:spTree>
    <p:extLst>
      <p:ext uri="{BB962C8B-B14F-4D97-AF65-F5344CB8AC3E}">
        <p14:creationId xmlns:p14="http://schemas.microsoft.com/office/powerpoint/2010/main" val="1417466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Biological </a:t>
            </a:r>
            <a:r>
              <a:rPr lang="en-US" dirty="0" smtClean="0"/>
              <a:t>Sustainability Metrics</a:t>
            </a:r>
            <a:endParaRPr lang="en-US" dirty="0"/>
          </a:p>
        </p:txBody>
      </p:sp>
      <p:sp>
        <p:nvSpPr>
          <p:cNvPr id="4" name="Footer Placeholder 3"/>
          <p:cNvSpPr>
            <a:spLocks noGrp="1"/>
          </p:cNvSpPr>
          <p:nvPr>
            <p:ph type="ftr" sz="quarter" idx="11"/>
          </p:nvPr>
        </p:nvSpPr>
        <p:spPr/>
        <p:txBody>
          <a:bodyPr/>
          <a:lstStyle/>
          <a:p>
            <a:r>
              <a:rPr lang="en-US" smtClean="0"/>
              <a:t>MSAB012</a:t>
            </a:r>
            <a:endParaRPr lang="en-US" dirty="0"/>
          </a:p>
        </p:txBody>
      </p:sp>
      <p:sp>
        <p:nvSpPr>
          <p:cNvPr id="5" name="Slide Number Placeholder 4"/>
          <p:cNvSpPr>
            <a:spLocks noGrp="1"/>
          </p:cNvSpPr>
          <p:nvPr>
            <p:ph type="sldNum" sz="quarter" idx="12"/>
          </p:nvPr>
        </p:nvSpPr>
        <p:spPr/>
        <p:txBody>
          <a:bodyPr/>
          <a:lstStyle/>
          <a:p>
            <a:r>
              <a:rPr lang="en-US" smtClean="0"/>
              <a:t> Slide </a:t>
            </a:r>
            <a:fld id="{BEB637D7-08EF-4CC1-BCBD-08D4F4E5EFC4}" type="slidenum">
              <a:rPr lang="en-US" smtClean="0"/>
              <a:pPr/>
              <a:t>24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68143122"/>
              </p:ext>
            </p:extLst>
          </p:nvPr>
        </p:nvGraphicFramePr>
        <p:xfrm>
          <a:off x="288759" y="689081"/>
          <a:ext cx="3987608" cy="2878325"/>
        </p:xfrm>
        <a:graphic>
          <a:graphicData uri="http://schemas.openxmlformats.org/drawingml/2006/table">
            <a:tbl>
              <a:tblPr>
                <a:tableStyleId>{5C22544A-7EE6-4342-B048-85BDC9FD1C3A}</a:tableStyleId>
              </a:tblPr>
              <a:tblGrid>
                <a:gridCol w="3987608">
                  <a:extLst>
                    <a:ext uri="{9D8B030D-6E8A-4147-A177-3AD203B41FA5}">
                      <a16:colId xmlns:a16="http://schemas.microsoft.com/office/drawing/2014/main" val="440704358"/>
                    </a:ext>
                  </a:extLst>
                </a:gridCol>
              </a:tblGrid>
              <a:tr h="484225">
                <a:tc>
                  <a:txBody>
                    <a:bodyPr/>
                    <a:lstStyle/>
                    <a:p>
                      <a:pPr algn="l" fontAlgn="t"/>
                      <a:r>
                        <a:rPr lang="en-US" sz="2000" u="none" strike="noStrike" dirty="0">
                          <a:effectLst/>
                        </a:rPr>
                        <a:t>Median average SPR</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2313542527"/>
                  </a:ext>
                </a:extLst>
              </a:tr>
              <a:tr h="484225">
                <a:tc>
                  <a:txBody>
                    <a:bodyPr/>
                    <a:lstStyle/>
                    <a:p>
                      <a:pPr algn="l" fontAlgn="t"/>
                      <a:r>
                        <a:rPr lang="en-US" sz="2000" u="none" strike="noStrike" dirty="0">
                          <a:effectLst/>
                        </a:rPr>
                        <a:t> </a:t>
                      </a:r>
                      <a:endParaRPr lang="en-US" sz="2000" b="0" i="0" u="none" strike="noStrike" dirty="0">
                        <a:solidFill>
                          <a:srgbClr val="909090"/>
                        </a:solidFill>
                        <a:effectLst/>
                        <a:latin typeface="Arial" panose="020B0604020202020204" pitchFamily="34" charset="0"/>
                      </a:endParaRPr>
                    </a:p>
                  </a:txBody>
                  <a:tcPr marL="8703" marR="78325" marT="8703" marB="0"/>
                </a:tc>
                <a:extLst>
                  <a:ext uri="{0D108BD9-81ED-4DB2-BD59-A6C34878D82A}">
                    <a16:rowId xmlns:a16="http://schemas.microsoft.com/office/drawing/2014/main" val="1219337526"/>
                  </a:ext>
                </a:extLst>
              </a:tr>
              <a:tr h="484225">
                <a:tc>
                  <a:txBody>
                    <a:bodyPr/>
                    <a:lstStyle/>
                    <a:p>
                      <a:pPr algn="l" fontAlgn="t"/>
                      <a:r>
                        <a:rPr lang="en-US" sz="2000" u="none" strike="noStrike" dirty="0">
                          <a:effectLst/>
                        </a:rPr>
                        <a:t>Median average </a:t>
                      </a:r>
                      <a:r>
                        <a:rPr lang="en-US" sz="2000" u="none" strike="noStrike" dirty="0" err="1">
                          <a:effectLst/>
                        </a:rPr>
                        <a:t>dRSB</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1419672210"/>
                  </a:ext>
                </a:extLst>
              </a:tr>
              <a:tr h="484225">
                <a:tc>
                  <a:txBody>
                    <a:bodyPr/>
                    <a:lstStyle/>
                    <a:p>
                      <a:pPr algn="l" fontAlgn="t"/>
                      <a:r>
                        <a:rPr lang="en-US" sz="2000" u="none" strike="noStrike" dirty="0">
                          <a:effectLst/>
                        </a:rPr>
                        <a:t>5th% average </a:t>
                      </a:r>
                      <a:r>
                        <a:rPr lang="en-US" sz="2000" u="none" strike="noStrike" dirty="0" err="1">
                          <a:effectLst/>
                        </a:rPr>
                        <a:t>dRSB</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3425261784"/>
                  </a:ext>
                </a:extLst>
              </a:tr>
              <a:tr h="484225">
                <a:tc>
                  <a:txBody>
                    <a:bodyPr/>
                    <a:lstStyle/>
                    <a:p>
                      <a:pPr algn="l" fontAlgn="t"/>
                      <a:r>
                        <a:rPr lang="en-US" sz="2000" u="none" strike="noStrike" dirty="0">
                          <a:effectLst/>
                        </a:rPr>
                        <a:t>95th% average </a:t>
                      </a:r>
                      <a:r>
                        <a:rPr lang="en-US" sz="2000" u="none" strike="noStrike" dirty="0" err="1">
                          <a:effectLst/>
                        </a:rPr>
                        <a:t>dRSB</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173357603"/>
                  </a:ext>
                </a:extLst>
              </a:tr>
              <a:tr h="457200">
                <a:tc>
                  <a:txBody>
                    <a:bodyPr/>
                    <a:lstStyle/>
                    <a:p>
                      <a:pPr algn="l" fontAlgn="t"/>
                      <a:r>
                        <a:rPr lang="en-US" sz="2000" u="none" strike="noStrike" dirty="0">
                          <a:effectLst/>
                        </a:rPr>
                        <a:t>Median average # mature females</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245232757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86078211"/>
              </p:ext>
            </p:extLst>
          </p:nvPr>
        </p:nvGraphicFramePr>
        <p:xfrm>
          <a:off x="4970760" y="689082"/>
          <a:ext cx="3698851" cy="4041049"/>
        </p:xfrm>
        <a:graphic>
          <a:graphicData uri="http://schemas.openxmlformats.org/drawingml/2006/table">
            <a:tbl>
              <a:tblPr>
                <a:tableStyleId>{5C22544A-7EE6-4342-B048-85BDC9FD1C3A}</a:tableStyleId>
              </a:tblPr>
              <a:tblGrid>
                <a:gridCol w="3698851">
                  <a:extLst>
                    <a:ext uri="{9D8B030D-6E8A-4147-A177-3AD203B41FA5}">
                      <a16:colId xmlns:a16="http://schemas.microsoft.com/office/drawing/2014/main" val="1647568560"/>
                    </a:ext>
                  </a:extLst>
                </a:gridCol>
              </a:tblGrid>
              <a:tr h="442228">
                <a:tc>
                  <a:txBody>
                    <a:bodyPr/>
                    <a:lstStyle/>
                    <a:p>
                      <a:pPr algn="l" fontAlgn="t"/>
                      <a:r>
                        <a:rPr lang="en-US" sz="2000" u="none" strike="noStrike" dirty="0">
                          <a:effectLst/>
                        </a:rPr>
                        <a:t>P(all </a:t>
                      </a:r>
                      <a:r>
                        <a:rPr lang="en-US" sz="2000" u="none" strike="noStrike" dirty="0" err="1">
                          <a:effectLst/>
                        </a:rPr>
                        <a:t>dRSB</a:t>
                      </a:r>
                      <a:r>
                        <a:rPr lang="en-US" sz="2000" u="none" strike="noStrike" dirty="0">
                          <a:effectLst/>
                        </a:rPr>
                        <a:t>&lt;20%)</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1789054386"/>
                  </a:ext>
                </a:extLst>
              </a:tr>
              <a:tr h="442228">
                <a:tc>
                  <a:txBody>
                    <a:bodyPr/>
                    <a:lstStyle/>
                    <a:p>
                      <a:pPr algn="l" fontAlgn="t"/>
                      <a:r>
                        <a:rPr lang="en-US" sz="2000" u="none" strike="noStrike" dirty="0">
                          <a:effectLst/>
                        </a:rPr>
                        <a:t>P(any </a:t>
                      </a:r>
                      <a:r>
                        <a:rPr lang="en-US" sz="2000" u="none" strike="noStrike" dirty="0" err="1">
                          <a:effectLst/>
                        </a:rPr>
                        <a:t>dRSB_y</a:t>
                      </a:r>
                      <a:r>
                        <a:rPr lang="en-US" sz="2000" u="none" strike="noStrike" dirty="0">
                          <a:effectLst/>
                        </a:rPr>
                        <a:t>&lt;20%)</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722319729"/>
                  </a:ext>
                </a:extLst>
              </a:tr>
              <a:tr h="442228">
                <a:tc>
                  <a:txBody>
                    <a:bodyPr/>
                    <a:lstStyle/>
                    <a:p>
                      <a:pPr algn="l" fontAlgn="t"/>
                      <a:r>
                        <a:rPr lang="en-US" sz="2000" u="none" strike="noStrike" dirty="0">
                          <a:effectLst/>
                        </a:rPr>
                        <a:t>P(all </a:t>
                      </a:r>
                      <a:r>
                        <a:rPr lang="en-US" sz="2000" u="none" strike="noStrike" dirty="0" err="1">
                          <a:effectLst/>
                        </a:rPr>
                        <a:t>dRSB</a:t>
                      </a:r>
                      <a:r>
                        <a:rPr lang="en-US" sz="2000" u="none" strike="noStrike" dirty="0">
                          <a:effectLst/>
                        </a:rPr>
                        <a:t>&lt;25%)</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2787892581"/>
                  </a:ext>
                </a:extLst>
              </a:tr>
              <a:tr h="442228">
                <a:tc>
                  <a:txBody>
                    <a:bodyPr/>
                    <a:lstStyle/>
                    <a:p>
                      <a:pPr algn="l" fontAlgn="t"/>
                      <a:r>
                        <a:rPr lang="en-US" sz="2000" u="none" strike="noStrike" dirty="0">
                          <a:effectLst/>
                        </a:rPr>
                        <a:t>P(any </a:t>
                      </a:r>
                      <a:r>
                        <a:rPr lang="en-US" sz="2000" u="none" strike="noStrike" dirty="0" err="1">
                          <a:effectLst/>
                        </a:rPr>
                        <a:t>dRSB_y</a:t>
                      </a:r>
                      <a:r>
                        <a:rPr lang="en-US" sz="2000" u="none" strike="noStrike" dirty="0">
                          <a:effectLst/>
                        </a:rPr>
                        <a:t>&lt;25%)</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833155436"/>
                  </a:ext>
                </a:extLst>
              </a:tr>
              <a:tr h="442228">
                <a:tc>
                  <a:txBody>
                    <a:bodyPr/>
                    <a:lstStyle/>
                    <a:p>
                      <a:pPr algn="l" fontAlgn="t"/>
                      <a:r>
                        <a:rPr lang="en-US" sz="2000" u="none" strike="noStrike" dirty="0">
                          <a:effectLst/>
                        </a:rPr>
                        <a:t>P(all </a:t>
                      </a:r>
                      <a:r>
                        <a:rPr lang="en-US" sz="2000" u="none" strike="noStrike" dirty="0" err="1">
                          <a:effectLst/>
                        </a:rPr>
                        <a:t>dRSB</a:t>
                      </a:r>
                      <a:r>
                        <a:rPr lang="en-US" sz="2000" u="none" strike="noStrike" dirty="0">
                          <a:effectLst/>
                        </a:rPr>
                        <a:t>&lt;30%)</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3328844391"/>
                  </a:ext>
                </a:extLst>
              </a:tr>
              <a:tr h="442228">
                <a:tc>
                  <a:txBody>
                    <a:bodyPr/>
                    <a:lstStyle/>
                    <a:p>
                      <a:pPr algn="l" fontAlgn="t"/>
                      <a:r>
                        <a:rPr lang="en-US" sz="2000" u="none" strike="noStrike" dirty="0">
                          <a:effectLst/>
                        </a:rPr>
                        <a:t>P(any </a:t>
                      </a:r>
                      <a:r>
                        <a:rPr lang="en-US" sz="2000" u="none" strike="noStrike" dirty="0" err="1">
                          <a:effectLst/>
                        </a:rPr>
                        <a:t>dRSB_y</a:t>
                      </a:r>
                      <a:r>
                        <a:rPr lang="en-US" sz="2000" u="none" strike="noStrike" dirty="0">
                          <a:effectLst/>
                        </a:rPr>
                        <a:t>&lt;30%)</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1780043041"/>
                  </a:ext>
                </a:extLst>
              </a:tr>
              <a:tr h="442228">
                <a:tc>
                  <a:txBody>
                    <a:bodyPr/>
                    <a:lstStyle/>
                    <a:p>
                      <a:pPr algn="l" fontAlgn="t"/>
                      <a:r>
                        <a:rPr lang="en-US" sz="2000" u="none" strike="noStrike" dirty="0">
                          <a:effectLst/>
                        </a:rPr>
                        <a:t>P(all </a:t>
                      </a:r>
                      <a:r>
                        <a:rPr lang="en-US" sz="2000" u="none" strike="noStrike" dirty="0" err="1">
                          <a:effectLst/>
                        </a:rPr>
                        <a:t>dRSB</a:t>
                      </a:r>
                      <a:r>
                        <a:rPr lang="en-US" sz="2000" u="none" strike="noStrike" dirty="0">
                          <a:effectLst/>
                        </a:rPr>
                        <a:t>&lt;40%)</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2266101325"/>
                  </a:ext>
                </a:extLst>
              </a:tr>
              <a:tr h="442228">
                <a:tc>
                  <a:txBody>
                    <a:bodyPr/>
                    <a:lstStyle/>
                    <a:p>
                      <a:pPr algn="l" fontAlgn="t"/>
                      <a:r>
                        <a:rPr lang="en-US" sz="2000" u="none" strike="noStrike" dirty="0">
                          <a:effectLst/>
                        </a:rPr>
                        <a:t>P(any </a:t>
                      </a:r>
                      <a:r>
                        <a:rPr lang="en-US" sz="2000" u="none" strike="noStrike" dirty="0" err="1">
                          <a:effectLst/>
                        </a:rPr>
                        <a:t>dRSB_y</a:t>
                      </a:r>
                      <a:r>
                        <a:rPr lang="en-US" sz="2000" u="none" strike="noStrike" dirty="0">
                          <a:effectLst/>
                        </a:rPr>
                        <a:t>&lt;40%)</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1331387450"/>
                  </a:ext>
                </a:extLst>
              </a:tr>
              <a:tr h="503225">
                <a:tc>
                  <a:txBody>
                    <a:bodyPr/>
                    <a:lstStyle/>
                    <a:p>
                      <a:pPr algn="l" fontAlgn="t"/>
                      <a:r>
                        <a:rPr lang="en-US" sz="2000" u="none" strike="noStrike" dirty="0">
                          <a:effectLst/>
                        </a:rPr>
                        <a:t>P(increase </a:t>
                      </a:r>
                      <a:r>
                        <a:rPr lang="en-US" sz="2000" u="none" strike="noStrike" dirty="0" err="1">
                          <a:effectLst/>
                        </a:rPr>
                        <a:t>SB|dRSB</a:t>
                      </a:r>
                      <a:r>
                        <a:rPr lang="en-US" sz="2000" u="none" strike="noStrike" dirty="0">
                          <a:effectLst/>
                        </a:rPr>
                        <a:t> 20-30%)</a:t>
                      </a:r>
                      <a:endParaRPr lang="en-US" sz="2000" b="0" i="0" u="none" strike="noStrike" dirty="0">
                        <a:solidFill>
                          <a:srgbClr val="333333"/>
                        </a:solidFill>
                        <a:effectLst/>
                        <a:latin typeface="Arial" panose="020B0604020202020204" pitchFamily="34" charset="0"/>
                      </a:endParaRPr>
                    </a:p>
                  </a:txBody>
                  <a:tcPr marL="8703" marR="78325" marT="8703" marB="0"/>
                </a:tc>
                <a:extLst>
                  <a:ext uri="{0D108BD9-81ED-4DB2-BD59-A6C34878D82A}">
                    <a16:rowId xmlns:a16="http://schemas.microsoft.com/office/drawing/2014/main" val="2992595400"/>
                  </a:ext>
                </a:extLst>
              </a:tr>
            </a:tbl>
          </a:graphicData>
        </a:graphic>
      </p:graphicFrame>
    </p:spTree>
    <p:extLst>
      <p:ext uri="{BB962C8B-B14F-4D97-AF65-F5344CB8AC3E}">
        <p14:creationId xmlns:p14="http://schemas.microsoft.com/office/powerpoint/2010/main" val="736687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Fishery Sustainability Metrics</a:t>
            </a:r>
            <a:endParaRPr lang="en-US" dirty="0"/>
          </a:p>
        </p:txBody>
      </p:sp>
      <p:sp>
        <p:nvSpPr>
          <p:cNvPr id="4" name="Footer Placeholder 3"/>
          <p:cNvSpPr>
            <a:spLocks noGrp="1"/>
          </p:cNvSpPr>
          <p:nvPr>
            <p:ph type="ftr" sz="quarter" idx="11"/>
          </p:nvPr>
        </p:nvSpPr>
        <p:spPr/>
        <p:txBody>
          <a:bodyPr/>
          <a:lstStyle/>
          <a:p>
            <a:r>
              <a:rPr lang="en-US" smtClean="0"/>
              <a:t>MSAB012</a:t>
            </a:r>
            <a:endParaRPr lang="en-US" dirty="0"/>
          </a:p>
        </p:txBody>
      </p:sp>
      <p:sp>
        <p:nvSpPr>
          <p:cNvPr id="5" name="Slide Number Placeholder 4"/>
          <p:cNvSpPr>
            <a:spLocks noGrp="1"/>
          </p:cNvSpPr>
          <p:nvPr>
            <p:ph type="sldNum" sz="quarter" idx="12"/>
          </p:nvPr>
        </p:nvSpPr>
        <p:spPr/>
        <p:txBody>
          <a:bodyPr/>
          <a:lstStyle/>
          <a:p>
            <a:r>
              <a:rPr lang="en-US" smtClean="0"/>
              <a:t> Slide </a:t>
            </a:r>
            <a:fld id="{BEB637D7-08EF-4CC1-BCBD-08D4F4E5EFC4}" type="slidenum">
              <a:rPr lang="en-US" smtClean="0"/>
              <a:pPr/>
              <a:t>25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42786551"/>
              </p:ext>
            </p:extLst>
          </p:nvPr>
        </p:nvGraphicFramePr>
        <p:xfrm>
          <a:off x="228599" y="1043771"/>
          <a:ext cx="4441372" cy="3291840"/>
        </p:xfrm>
        <a:graphic>
          <a:graphicData uri="http://schemas.openxmlformats.org/drawingml/2006/table">
            <a:tbl>
              <a:tblPr>
                <a:tableStyleId>{5C22544A-7EE6-4342-B048-85BDC9FD1C3A}</a:tableStyleId>
              </a:tblPr>
              <a:tblGrid>
                <a:gridCol w="4441372">
                  <a:extLst>
                    <a:ext uri="{9D8B030D-6E8A-4147-A177-3AD203B41FA5}">
                      <a16:colId xmlns:a16="http://schemas.microsoft.com/office/drawing/2014/main" val="2105227098"/>
                    </a:ext>
                  </a:extLst>
                </a:gridCol>
              </a:tblGrid>
              <a:tr h="365760">
                <a:tc>
                  <a:txBody>
                    <a:bodyPr/>
                    <a:lstStyle/>
                    <a:p>
                      <a:pPr algn="l" fontAlgn="t"/>
                      <a:r>
                        <a:rPr lang="en-US" sz="1800" u="none" strike="noStrike" dirty="0">
                          <a:effectLst/>
                        </a:rPr>
                        <a:t>P(all AAV &gt; 15%)</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2349539346"/>
                  </a:ext>
                </a:extLst>
              </a:tr>
              <a:tr h="365760">
                <a:tc>
                  <a:txBody>
                    <a:bodyPr/>
                    <a:lstStyle/>
                    <a:p>
                      <a:pPr algn="l" fontAlgn="t"/>
                      <a:r>
                        <a:rPr lang="en-US" sz="1800" u="none" strike="noStrike" dirty="0">
                          <a:effectLst/>
                        </a:rPr>
                        <a:t>P(all TM &lt; 34 </a:t>
                      </a:r>
                      <a:r>
                        <a:rPr lang="en-US" sz="1800" u="none" strike="noStrike" dirty="0" err="1">
                          <a:effectLst/>
                        </a:rPr>
                        <a:t>Mlbs</a:t>
                      </a:r>
                      <a:r>
                        <a:rPr lang="en-US" sz="1800" u="none" strike="noStrike" dirty="0">
                          <a:effectLst/>
                        </a:rPr>
                        <a:t>)</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989349145"/>
                  </a:ext>
                </a:extLst>
              </a:tr>
              <a:tr h="365760">
                <a:tc>
                  <a:txBody>
                    <a:bodyPr/>
                    <a:lstStyle/>
                    <a:p>
                      <a:pPr algn="l" fontAlgn="t"/>
                      <a:r>
                        <a:rPr lang="en-US" sz="1800" u="none" strike="noStrike" dirty="0">
                          <a:effectLst/>
                        </a:rPr>
                        <a:t>P(any TM &lt; 34 </a:t>
                      </a:r>
                      <a:r>
                        <a:rPr lang="en-US" sz="1800" u="none" strike="noStrike" dirty="0" err="1">
                          <a:effectLst/>
                        </a:rPr>
                        <a:t>Mlbs</a:t>
                      </a:r>
                      <a:r>
                        <a:rPr lang="en-US" sz="1800" u="none" strike="noStrike" dirty="0">
                          <a:effectLst/>
                        </a:rPr>
                        <a:t>)</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2633710472"/>
                  </a:ext>
                </a:extLst>
              </a:tr>
              <a:tr h="365760">
                <a:tc>
                  <a:txBody>
                    <a:bodyPr/>
                    <a:lstStyle/>
                    <a:p>
                      <a:pPr algn="l" fontAlgn="t"/>
                      <a:r>
                        <a:rPr lang="en-US" sz="1800" u="none" strike="noStrike" dirty="0">
                          <a:effectLst/>
                        </a:rPr>
                        <a:t>Median average TM</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2869156246"/>
                  </a:ext>
                </a:extLst>
              </a:tr>
              <a:tr h="365760">
                <a:tc>
                  <a:txBody>
                    <a:bodyPr/>
                    <a:lstStyle/>
                    <a:p>
                      <a:pPr algn="l" fontAlgn="t"/>
                      <a:r>
                        <a:rPr lang="en-US" sz="1800" u="none" strike="noStrike" dirty="0">
                          <a:effectLst/>
                        </a:rPr>
                        <a:t>Median average Directed</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4050134724"/>
                  </a:ext>
                </a:extLst>
              </a:tr>
              <a:tr h="365760">
                <a:tc>
                  <a:txBody>
                    <a:bodyPr/>
                    <a:lstStyle/>
                    <a:p>
                      <a:pPr algn="l" fontAlgn="t"/>
                      <a:r>
                        <a:rPr lang="en-US" sz="1800" u="none" strike="noStrike" dirty="0">
                          <a:effectLst/>
                        </a:rPr>
                        <a:t>Median average Commercial</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3621541422"/>
                  </a:ext>
                </a:extLst>
              </a:tr>
              <a:tr h="365760">
                <a:tc>
                  <a:txBody>
                    <a:bodyPr/>
                    <a:lstStyle/>
                    <a:p>
                      <a:pPr algn="l" fontAlgn="t"/>
                      <a:r>
                        <a:rPr lang="en-US" sz="1800" u="none" strike="noStrike" dirty="0">
                          <a:effectLst/>
                        </a:rPr>
                        <a:t>5th% average </a:t>
                      </a:r>
                      <a:r>
                        <a:rPr lang="en-US" sz="1800" u="none" strike="noStrike" dirty="0" smtClean="0">
                          <a:effectLst/>
                        </a:rPr>
                        <a:t>TM, Direct, &amp; Commercial</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1855050337"/>
                  </a:ext>
                </a:extLst>
              </a:tr>
              <a:tr h="365760">
                <a:tc>
                  <a:txBody>
                    <a:bodyPr/>
                    <a:lstStyle/>
                    <a:p>
                      <a:pPr algn="l" fontAlgn="t"/>
                      <a:r>
                        <a:rPr lang="en-US" sz="1800" u="none" strike="noStrike" dirty="0">
                          <a:effectLst/>
                        </a:rPr>
                        <a:t>75th% average </a:t>
                      </a:r>
                      <a:r>
                        <a:rPr lang="en-US" sz="1800" u="none" strike="noStrike" dirty="0" smtClean="0">
                          <a:effectLst/>
                        </a:rPr>
                        <a:t>TM</a:t>
                      </a:r>
                      <a:r>
                        <a:rPr lang="en-US" sz="1800" u="none" strike="noStrike" dirty="0" smtClean="0">
                          <a:effectLst/>
                        </a:rPr>
                        <a:t>, Direct, &amp; Commercial</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1750528624"/>
                  </a:ext>
                </a:extLst>
              </a:tr>
              <a:tr h="365760">
                <a:tc>
                  <a:txBody>
                    <a:bodyPr/>
                    <a:lstStyle/>
                    <a:p>
                      <a:pPr algn="l" fontAlgn="t"/>
                      <a:r>
                        <a:rPr lang="en-US" sz="1800" u="none" strike="noStrike" dirty="0">
                          <a:effectLst/>
                        </a:rPr>
                        <a:t>95th% average </a:t>
                      </a:r>
                      <a:r>
                        <a:rPr lang="en-US" sz="1800" u="none" strike="noStrike" dirty="0" smtClean="0">
                          <a:effectLst/>
                        </a:rPr>
                        <a:t>TM</a:t>
                      </a:r>
                      <a:r>
                        <a:rPr lang="en-US" sz="1800" u="none" strike="noStrike" dirty="0" smtClean="0">
                          <a:effectLst/>
                        </a:rPr>
                        <a:t>, Direct, &amp; Commercial</a:t>
                      </a:r>
                      <a:endParaRPr lang="en-US" sz="1800" b="0" i="0" u="none" strike="noStrike" dirty="0">
                        <a:solidFill>
                          <a:srgbClr val="333333"/>
                        </a:solidFill>
                        <a:effectLst/>
                        <a:latin typeface="Arial" panose="020B0604020202020204" pitchFamily="34" charset="0"/>
                      </a:endParaRPr>
                    </a:p>
                  </a:txBody>
                  <a:tcPr marL="7394" marR="66550" marT="7394" marB="0"/>
                </a:tc>
                <a:extLst>
                  <a:ext uri="{0D108BD9-81ED-4DB2-BD59-A6C34878D82A}">
                    <a16:rowId xmlns:a16="http://schemas.microsoft.com/office/drawing/2014/main" val="186195513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0243504"/>
              </p:ext>
            </p:extLst>
          </p:nvPr>
        </p:nvGraphicFramePr>
        <p:xfrm>
          <a:off x="5582653" y="678011"/>
          <a:ext cx="3332748" cy="4023360"/>
        </p:xfrm>
        <a:graphic>
          <a:graphicData uri="http://schemas.openxmlformats.org/drawingml/2006/table">
            <a:tbl>
              <a:tblPr>
                <a:tableStyleId>{5C22544A-7EE6-4342-B048-85BDC9FD1C3A}</a:tableStyleId>
              </a:tblPr>
              <a:tblGrid>
                <a:gridCol w="3332748">
                  <a:extLst>
                    <a:ext uri="{9D8B030D-6E8A-4147-A177-3AD203B41FA5}">
                      <a16:colId xmlns:a16="http://schemas.microsoft.com/office/drawing/2014/main" val="3689434384"/>
                    </a:ext>
                  </a:extLst>
                </a:gridCol>
              </a:tblGrid>
              <a:tr h="365760">
                <a:tc>
                  <a:txBody>
                    <a:bodyPr/>
                    <a:lstStyle/>
                    <a:p>
                      <a:pPr algn="l" fontAlgn="t"/>
                      <a:r>
                        <a:rPr lang="en-US" sz="1800" u="none" strike="noStrike">
                          <a:effectLst/>
                        </a:rPr>
                        <a:t>P(all Comm=0)</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1506862521"/>
                  </a:ext>
                </a:extLst>
              </a:tr>
              <a:tr h="365760">
                <a:tc>
                  <a:txBody>
                    <a:bodyPr/>
                    <a:lstStyle/>
                    <a:p>
                      <a:pPr algn="l" fontAlgn="t"/>
                      <a:r>
                        <a:rPr lang="en-US" sz="1800" u="none" strike="noStrike">
                          <a:effectLst/>
                        </a:rPr>
                        <a:t>P(any Comm=0)</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3789147837"/>
                  </a:ext>
                </a:extLst>
              </a:tr>
              <a:tr h="365760">
                <a:tc>
                  <a:txBody>
                    <a:bodyPr/>
                    <a:lstStyle/>
                    <a:p>
                      <a:pPr algn="l" fontAlgn="t"/>
                      <a:r>
                        <a:rPr lang="en-US" sz="1800" u="none" strike="noStrike">
                          <a:effectLst/>
                        </a:rPr>
                        <a:t>P(all Directed &lt; 50.6 Mlbs)</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2545711707"/>
                  </a:ext>
                </a:extLst>
              </a:tr>
              <a:tr h="365760">
                <a:tc>
                  <a:txBody>
                    <a:bodyPr/>
                    <a:lstStyle/>
                    <a:p>
                      <a:pPr algn="l" fontAlgn="t"/>
                      <a:r>
                        <a:rPr lang="en-US" sz="1800" u="none" strike="noStrike" dirty="0">
                          <a:effectLst/>
                        </a:rPr>
                        <a:t>P(any Directed &lt; 50.6 </a:t>
                      </a:r>
                      <a:r>
                        <a:rPr lang="en-US" sz="1800" u="none" strike="noStrike" dirty="0" err="1">
                          <a:effectLst/>
                        </a:rPr>
                        <a:t>Mlbs</a:t>
                      </a:r>
                      <a:r>
                        <a:rPr lang="en-US" sz="1800" u="none" strike="noStrike" dirty="0">
                          <a:effectLst/>
                        </a:rPr>
                        <a:t>)</a:t>
                      </a:r>
                      <a:endParaRPr lang="en-US" sz="1800" b="0" i="0" u="none" strike="noStrike" dirty="0">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3684210822"/>
                  </a:ext>
                </a:extLst>
              </a:tr>
              <a:tr h="365760">
                <a:tc>
                  <a:txBody>
                    <a:bodyPr/>
                    <a:lstStyle/>
                    <a:p>
                      <a:pPr algn="l" fontAlgn="t"/>
                      <a:r>
                        <a:rPr lang="en-US" sz="1800" u="none" strike="noStrike">
                          <a:effectLst/>
                        </a:rPr>
                        <a:t>P(all decrease TM &gt; 15%)</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886872494"/>
                  </a:ext>
                </a:extLst>
              </a:tr>
              <a:tr h="365760">
                <a:tc>
                  <a:txBody>
                    <a:bodyPr/>
                    <a:lstStyle/>
                    <a:p>
                      <a:pPr algn="l" fontAlgn="t"/>
                      <a:r>
                        <a:rPr lang="en-US" sz="1800" u="none" strike="noStrike" dirty="0">
                          <a:effectLst/>
                        </a:rPr>
                        <a:t>P(any decrease TM &gt; 15%)</a:t>
                      </a:r>
                      <a:endParaRPr lang="en-US" sz="1800" b="0" i="0" u="none" strike="noStrike" dirty="0">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2000510817"/>
                  </a:ext>
                </a:extLst>
              </a:tr>
              <a:tr h="365760">
                <a:tc>
                  <a:txBody>
                    <a:bodyPr/>
                    <a:lstStyle/>
                    <a:p>
                      <a:pPr algn="l" fontAlgn="t"/>
                      <a:r>
                        <a:rPr lang="en-US" sz="1800" u="none" strike="noStrike">
                          <a:effectLst/>
                        </a:rPr>
                        <a:t>median AAV TM</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1402838627"/>
                  </a:ext>
                </a:extLst>
              </a:tr>
              <a:tr h="365760">
                <a:tc>
                  <a:txBody>
                    <a:bodyPr/>
                    <a:lstStyle/>
                    <a:p>
                      <a:pPr algn="l" fontAlgn="t"/>
                      <a:r>
                        <a:rPr lang="en-US" sz="1800" u="none" strike="noStrike">
                          <a:effectLst/>
                        </a:rPr>
                        <a:t>median AAV Directed</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3793665541"/>
                  </a:ext>
                </a:extLst>
              </a:tr>
              <a:tr h="365760">
                <a:tc>
                  <a:txBody>
                    <a:bodyPr/>
                    <a:lstStyle/>
                    <a:p>
                      <a:pPr algn="l" fontAlgn="t"/>
                      <a:r>
                        <a:rPr lang="en-US" sz="1800" u="none" strike="noStrike">
                          <a:effectLst/>
                        </a:rPr>
                        <a:t>median AAV Commercial</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524649574"/>
                  </a:ext>
                </a:extLst>
              </a:tr>
              <a:tr h="365760">
                <a:tc>
                  <a:txBody>
                    <a:bodyPr/>
                    <a:lstStyle/>
                    <a:p>
                      <a:pPr algn="l" fontAlgn="t"/>
                      <a:r>
                        <a:rPr lang="en-US" sz="1800" u="none" strike="noStrike">
                          <a:effectLst/>
                        </a:rPr>
                        <a:t>5th% AAV TM</a:t>
                      </a:r>
                      <a:endParaRPr lang="en-US" sz="1800" b="0" i="0" u="none" strike="noStrike">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4015788901"/>
                  </a:ext>
                </a:extLst>
              </a:tr>
              <a:tr h="365760">
                <a:tc>
                  <a:txBody>
                    <a:bodyPr/>
                    <a:lstStyle/>
                    <a:p>
                      <a:pPr algn="l" fontAlgn="t"/>
                      <a:r>
                        <a:rPr lang="en-US" sz="1800" u="none" strike="noStrike" dirty="0">
                          <a:effectLst/>
                        </a:rPr>
                        <a:t>95th% AAV TM</a:t>
                      </a:r>
                      <a:endParaRPr lang="en-US" sz="1800" b="0" i="0" u="none" strike="noStrike" dirty="0">
                        <a:solidFill>
                          <a:srgbClr val="333333"/>
                        </a:solidFill>
                        <a:effectLst/>
                        <a:latin typeface="Arial" panose="020B0604020202020204" pitchFamily="34" charset="0"/>
                      </a:endParaRPr>
                    </a:p>
                  </a:txBody>
                  <a:tcPr marL="9525" marR="85725" marT="9525" marB="0"/>
                </a:tc>
                <a:extLst>
                  <a:ext uri="{0D108BD9-81ED-4DB2-BD59-A6C34878D82A}">
                    <a16:rowId xmlns:a16="http://schemas.microsoft.com/office/drawing/2014/main" val="980634971"/>
                  </a:ext>
                </a:extLst>
              </a:tr>
            </a:tbl>
          </a:graphicData>
        </a:graphic>
      </p:graphicFrame>
    </p:spTree>
    <p:extLst>
      <p:ext uri="{BB962C8B-B14F-4D97-AF65-F5344CB8AC3E}">
        <p14:creationId xmlns:p14="http://schemas.microsoft.com/office/powerpoint/2010/main" val="3829380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1BF2EB-E19D-44DF-9336-BBE02ABB0A75}"/>
              </a:ext>
            </a:extLst>
          </p:cNvPr>
          <p:cNvSpPr>
            <a:spLocks noGrp="1"/>
          </p:cNvSpPr>
          <p:nvPr>
            <p:ph idx="1"/>
          </p:nvPr>
        </p:nvSpPr>
        <p:spPr>
          <a:xfrm>
            <a:off x="228598" y="543910"/>
            <a:ext cx="8686803" cy="4433203"/>
          </a:xfrm>
        </p:spPr>
        <p:txBody>
          <a:bodyPr>
            <a:normAutofit fontScale="85000" lnSpcReduction="20000"/>
          </a:bodyPr>
          <a:lstStyle/>
          <a:p>
            <a:pPr marL="457200" lvl="0" indent="-457200">
              <a:buFont typeface="+mj-lt"/>
              <a:buAutoNum type="arabicPeriod"/>
            </a:pPr>
            <a:r>
              <a:rPr lang="en-US" b="1" dirty="0"/>
              <a:t>NOTE</a:t>
            </a:r>
            <a:r>
              <a:rPr lang="en-US" dirty="0"/>
              <a:t> paper IPHC-2018-MSAB012-06 </a:t>
            </a:r>
          </a:p>
          <a:p>
            <a:pPr marL="457200" lvl="0" indent="-457200">
              <a:buFont typeface="+mj-lt"/>
              <a:buAutoNum type="arabicPeriod"/>
            </a:pPr>
            <a:r>
              <a:rPr lang="en-US" b="1" dirty="0"/>
              <a:t>CONSIDER</a:t>
            </a:r>
            <a:r>
              <a:rPr lang="en-US" dirty="0"/>
              <a:t> the refined MSAB goals, measurable objectives and associated performance metrics, and the prioritizing of conservation objectives.</a:t>
            </a:r>
          </a:p>
          <a:p>
            <a:pPr marL="457200" lvl="0" indent="-457200">
              <a:buFont typeface="+mj-lt"/>
              <a:buAutoNum type="arabicPeriod"/>
            </a:pPr>
            <a:r>
              <a:rPr lang="en-US" b="1" dirty="0"/>
              <a:t>CONSIDER </a:t>
            </a:r>
            <a:r>
              <a:rPr lang="en-US" dirty="0"/>
              <a:t>the statistics of interest to supplement the evaluation of management procedures.</a:t>
            </a:r>
          </a:p>
          <a:p>
            <a:pPr marL="457200" lvl="0" indent="-457200">
              <a:buFont typeface="+mj-lt"/>
              <a:buAutoNum type="arabicPeriod"/>
            </a:pPr>
            <a:r>
              <a:rPr lang="en-US" b="1" dirty="0">
                <a:solidFill>
                  <a:schemeClr val="tx2">
                    <a:lumMod val="50000"/>
                    <a:lumOff val="50000"/>
                  </a:schemeClr>
                </a:solidFill>
              </a:rPr>
              <a:t>CONSIDER</a:t>
            </a:r>
            <a:r>
              <a:rPr lang="en-US" dirty="0">
                <a:solidFill>
                  <a:schemeClr val="tx2">
                    <a:lumMod val="50000"/>
                    <a:lumOff val="50000"/>
                  </a:schemeClr>
                </a:solidFill>
              </a:rPr>
              <a:t> the objectives identified by the US Commissioners at IM093 for distributing the TCEY. </a:t>
            </a:r>
          </a:p>
          <a:p>
            <a:pPr marL="457200" lvl="0" indent="-457200">
              <a:buFont typeface="+mj-lt"/>
              <a:buAutoNum type="arabicPeriod"/>
            </a:pPr>
            <a:r>
              <a:rPr lang="en-US" b="1" dirty="0"/>
              <a:t>RECOMMEND</a:t>
            </a:r>
            <a:r>
              <a:rPr lang="en-US" dirty="0"/>
              <a:t> goals and objectives for evaluation of the Scale component of the harvest strategy policy.</a:t>
            </a:r>
          </a:p>
          <a:p>
            <a:pPr marL="457200" lvl="0" indent="-457200">
              <a:buFont typeface="+mj-lt"/>
              <a:buAutoNum type="arabicPeriod"/>
            </a:pPr>
            <a:r>
              <a:rPr lang="en-US" b="1" dirty="0"/>
              <a:t>RECOMMEND</a:t>
            </a:r>
            <a:r>
              <a:rPr lang="en-US" dirty="0"/>
              <a:t> a practical set of performance metrics, including statistic of interest, to report for the evaluation of [</a:t>
            </a:r>
            <a:r>
              <a:rPr lang="en-US" i="1" dirty="0"/>
              <a:t>these and</a:t>
            </a:r>
            <a:r>
              <a:rPr lang="en-US" dirty="0"/>
              <a:t>]</a:t>
            </a:r>
            <a:r>
              <a:rPr lang="en-US" i="1" dirty="0"/>
              <a:t> </a:t>
            </a:r>
            <a:r>
              <a:rPr lang="en-US" dirty="0"/>
              <a:t>future simulations[</a:t>
            </a:r>
            <a:r>
              <a:rPr lang="en-US" b="1" i="1" dirty="0"/>
              <a:t>, including time-periods of interest</a:t>
            </a:r>
            <a:r>
              <a:rPr lang="en-US" b="1" dirty="0"/>
              <a:t>]</a:t>
            </a:r>
            <a:r>
              <a:rPr lang="en-US" dirty="0"/>
              <a:t>.</a:t>
            </a:r>
          </a:p>
          <a:p>
            <a:pPr marL="457200" indent="-457200">
              <a:buFont typeface="+mj-lt"/>
              <a:buAutoNum type="arabicPeriod"/>
            </a:pPr>
            <a:r>
              <a:rPr lang="en-US" b="1" dirty="0"/>
              <a:t>SUGGEST</a:t>
            </a:r>
            <a:r>
              <a:rPr lang="en-US" dirty="0"/>
              <a:t> methods (e.g. tables and figures) to report the performance metrics listed here for the evaluation of [</a:t>
            </a:r>
            <a:r>
              <a:rPr lang="en-US" i="1" dirty="0"/>
              <a:t>these and</a:t>
            </a:r>
            <a:r>
              <a:rPr lang="en-US" dirty="0"/>
              <a:t>]</a:t>
            </a:r>
            <a:r>
              <a:rPr lang="en-US" i="1" dirty="0"/>
              <a:t> </a:t>
            </a:r>
            <a:r>
              <a:rPr lang="en-US" dirty="0"/>
              <a:t>future results from the simulations.</a:t>
            </a:r>
          </a:p>
        </p:txBody>
      </p:sp>
      <p:sp>
        <p:nvSpPr>
          <p:cNvPr id="3" name="Title 2">
            <a:extLst>
              <a:ext uri="{FF2B5EF4-FFF2-40B4-BE49-F238E27FC236}">
                <a16:creationId xmlns:a16="http://schemas.microsoft.com/office/drawing/2014/main" id="{1B22A886-3BAC-4255-A5B4-C416350545E4}"/>
              </a:ext>
            </a:extLst>
          </p:cNvPr>
          <p:cNvSpPr>
            <a:spLocks noGrp="1"/>
          </p:cNvSpPr>
          <p:nvPr>
            <p:ph type="title"/>
          </p:nvPr>
        </p:nvSpPr>
        <p:spPr/>
        <p:txBody>
          <a:bodyPr>
            <a:normAutofit fontScale="90000"/>
          </a:bodyPr>
          <a:lstStyle/>
          <a:p>
            <a:r>
              <a:rPr lang="en-US" dirty="0"/>
              <a:t>Requests</a:t>
            </a:r>
          </a:p>
        </p:txBody>
      </p:sp>
      <p:sp>
        <p:nvSpPr>
          <p:cNvPr id="4" name="Footer Placeholder 3">
            <a:extLst>
              <a:ext uri="{FF2B5EF4-FFF2-40B4-BE49-F238E27FC236}">
                <a16:creationId xmlns:a16="http://schemas.microsoft.com/office/drawing/2014/main" id="{DD1418A0-F92C-481D-BCBC-71E9A87FA766}"/>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A9079735-32FF-490E-913C-5C07FAE32E47}"/>
              </a:ext>
            </a:extLst>
          </p:cNvPr>
          <p:cNvSpPr>
            <a:spLocks noGrp="1"/>
          </p:cNvSpPr>
          <p:nvPr>
            <p:ph type="sldNum" sz="quarter" idx="12"/>
          </p:nvPr>
        </p:nvSpPr>
        <p:spPr/>
        <p:txBody>
          <a:bodyPr/>
          <a:lstStyle/>
          <a:p>
            <a:r>
              <a:rPr lang="en-US"/>
              <a:t> Slide </a:t>
            </a:r>
            <a:fld id="{BEB637D7-08EF-4CC1-BCBD-08D4F4E5EFC4}" type="slidenum">
              <a:rPr lang="en-US" smtClean="0"/>
              <a:pPr/>
              <a:t>26</a:t>
            </a:fld>
            <a:endParaRPr lang="en-US" dirty="0"/>
          </a:p>
        </p:txBody>
      </p:sp>
    </p:spTree>
    <p:extLst>
      <p:ext uri="{BB962C8B-B14F-4D97-AF65-F5344CB8AC3E}">
        <p14:creationId xmlns:p14="http://schemas.microsoft.com/office/powerpoint/2010/main" val="1692609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2813AA-5864-4CF6-B3CD-A3CD5A59D424}"/>
              </a:ext>
            </a:extLst>
          </p:cNvPr>
          <p:cNvSpPr>
            <a:spLocks noGrp="1"/>
          </p:cNvSpPr>
          <p:nvPr>
            <p:ph idx="1"/>
          </p:nvPr>
        </p:nvSpPr>
        <p:spPr/>
        <p:txBody>
          <a:bodyPr/>
          <a:lstStyle/>
          <a:p>
            <a:r>
              <a:rPr lang="en-US" dirty="0"/>
              <a:t>Are there any specific performance metrics that you would like to see this week?</a:t>
            </a:r>
          </a:p>
          <a:p>
            <a:endParaRPr lang="en-US" dirty="0" smtClean="0"/>
          </a:p>
          <a:p>
            <a:r>
              <a:rPr lang="en-US" dirty="0" smtClean="0"/>
              <a:t>What </a:t>
            </a:r>
            <a:r>
              <a:rPr lang="en-US" dirty="0"/>
              <a:t>time-periods would you like to see this week?</a:t>
            </a:r>
          </a:p>
          <a:p>
            <a:pPr lvl="1"/>
            <a:r>
              <a:rPr lang="en-US" dirty="0"/>
              <a:t>Long-term (final 10 years of simulation) will be </a:t>
            </a:r>
            <a:r>
              <a:rPr lang="en-US" dirty="0" smtClean="0"/>
              <a:t>reported</a:t>
            </a:r>
          </a:p>
          <a:p>
            <a:pPr lvl="1"/>
            <a:r>
              <a:rPr lang="en-US" dirty="0" smtClean="0"/>
              <a:t>Others?</a:t>
            </a:r>
            <a:endParaRPr lang="en-US" dirty="0"/>
          </a:p>
          <a:p>
            <a:pPr lvl="1"/>
            <a:endParaRPr lang="en-US" dirty="0" smtClean="0"/>
          </a:p>
          <a:p>
            <a:pPr lvl="1"/>
            <a:endParaRPr lang="en-US" dirty="0"/>
          </a:p>
          <a:p>
            <a:r>
              <a:rPr lang="en-US" dirty="0" smtClean="0"/>
              <a:t>Let me know what else as we </a:t>
            </a:r>
            <a:r>
              <a:rPr lang="en-US" dirty="0"/>
              <a:t>will learn </a:t>
            </a:r>
            <a:r>
              <a:rPr lang="en-US" dirty="0" smtClean="0"/>
              <a:t>more</a:t>
            </a:r>
            <a:endParaRPr lang="en-US" dirty="0"/>
          </a:p>
        </p:txBody>
      </p:sp>
      <p:sp>
        <p:nvSpPr>
          <p:cNvPr id="3" name="Title 2">
            <a:extLst>
              <a:ext uri="{FF2B5EF4-FFF2-40B4-BE49-F238E27FC236}">
                <a16:creationId xmlns:a16="http://schemas.microsoft.com/office/drawing/2014/main" id="{D08FA991-449F-4B3D-9E23-5B462AA6C684}"/>
              </a:ext>
            </a:extLst>
          </p:cNvPr>
          <p:cNvSpPr>
            <a:spLocks noGrp="1"/>
          </p:cNvSpPr>
          <p:nvPr>
            <p:ph type="title"/>
          </p:nvPr>
        </p:nvSpPr>
        <p:spPr/>
        <p:txBody>
          <a:bodyPr>
            <a:normAutofit fontScale="90000"/>
          </a:bodyPr>
          <a:lstStyle/>
          <a:p>
            <a:r>
              <a:rPr lang="en-US" dirty="0"/>
              <a:t>What we need for evaluations this week</a:t>
            </a:r>
          </a:p>
        </p:txBody>
      </p:sp>
      <p:sp>
        <p:nvSpPr>
          <p:cNvPr id="4" name="Footer Placeholder 3">
            <a:extLst>
              <a:ext uri="{FF2B5EF4-FFF2-40B4-BE49-F238E27FC236}">
                <a16:creationId xmlns:a16="http://schemas.microsoft.com/office/drawing/2014/main" id="{E57D2651-FFA3-409F-AF7A-8AC050E39AF4}"/>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5826CFF2-ED9C-405D-B10C-84C40F8C79E9}"/>
              </a:ext>
            </a:extLst>
          </p:cNvPr>
          <p:cNvSpPr>
            <a:spLocks noGrp="1"/>
          </p:cNvSpPr>
          <p:nvPr>
            <p:ph type="sldNum" sz="quarter" idx="12"/>
          </p:nvPr>
        </p:nvSpPr>
        <p:spPr/>
        <p:txBody>
          <a:bodyPr/>
          <a:lstStyle/>
          <a:p>
            <a:r>
              <a:rPr lang="en-US"/>
              <a:t> Slide </a:t>
            </a:r>
            <a:fld id="{BEB637D7-08EF-4CC1-BCBD-08D4F4E5EFC4}" type="slidenum">
              <a:rPr lang="en-US" smtClean="0"/>
              <a:pPr/>
              <a:t>27</a:t>
            </a:fld>
            <a:endParaRPr lang="en-US" dirty="0"/>
          </a:p>
        </p:txBody>
      </p:sp>
    </p:spTree>
    <p:extLst>
      <p:ext uri="{BB962C8B-B14F-4D97-AF65-F5344CB8AC3E}">
        <p14:creationId xmlns:p14="http://schemas.microsoft.com/office/powerpoint/2010/main" val="89327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1F60F8-2B4F-4805-BA9A-C9AF72C49896}"/>
              </a:ext>
            </a:extLst>
          </p:cNvPr>
          <p:cNvSpPr>
            <a:spLocks noGrp="1"/>
          </p:cNvSpPr>
          <p:nvPr>
            <p:ph idx="1"/>
          </p:nvPr>
        </p:nvSpPr>
        <p:spPr/>
        <p:txBody>
          <a:bodyPr>
            <a:normAutofit fontScale="70000" lnSpcReduction="20000"/>
          </a:bodyPr>
          <a:lstStyle/>
          <a:p>
            <a:pPr marL="0" lvl="0" indent="0">
              <a:buNone/>
            </a:pPr>
            <a:r>
              <a:rPr lang="en-GB" b="1" dirty="0"/>
              <a:t>28</a:t>
            </a:r>
            <a:r>
              <a:rPr lang="en-GB" dirty="0"/>
              <a:t> The MSAB </a:t>
            </a:r>
            <a:r>
              <a:rPr lang="en-GB" b="1" dirty="0"/>
              <a:t>REQUESTED</a:t>
            </a:r>
            <a:r>
              <a:rPr lang="en-GB" dirty="0"/>
              <a:t> that the IPHC Secretariat continue to discuss the Biological Sustainability (conservation) objectives with the IPHCs Scientific Review Board (SRB)…</a:t>
            </a:r>
            <a:endParaRPr lang="en-US" sz="3200" dirty="0"/>
          </a:p>
          <a:p>
            <a:pPr marL="0" indent="0">
              <a:buNone/>
            </a:pPr>
            <a:endParaRPr lang="en-US" dirty="0"/>
          </a:p>
          <a:p>
            <a:pPr marL="0" indent="0">
              <a:buNone/>
            </a:pPr>
            <a:r>
              <a:rPr lang="en-US" b="1" dirty="0"/>
              <a:t>SRB013_R, para 25</a:t>
            </a:r>
            <a:r>
              <a:rPr lang="en-US" dirty="0"/>
              <a:t> The SRB </a:t>
            </a:r>
            <a:r>
              <a:rPr lang="en-US" b="1" dirty="0"/>
              <a:t>NOTED</a:t>
            </a:r>
            <a:r>
              <a:rPr lang="en-US" dirty="0"/>
              <a:t> that the current IPHC MSE goals and objectives are useful to evaluate harvest strategies using the three primary performance metrics and additional statistics of interest. Further refinements to the fishery related objectives may be made at MSAB012, and reported to the SRB for review.</a:t>
            </a:r>
          </a:p>
          <a:p>
            <a:pPr marL="0" indent="0">
              <a:buNone/>
            </a:pPr>
            <a:endParaRPr lang="en-US" dirty="0"/>
          </a:p>
          <a:p>
            <a:pPr marL="0" indent="0">
              <a:buNone/>
            </a:pPr>
            <a:r>
              <a:rPr lang="en-US" b="1" dirty="0"/>
              <a:t>SRB012-R, para 29</a:t>
            </a:r>
            <a:r>
              <a:rPr lang="en-US" dirty="0"/>
              <a:t>: The SRB </a:t>
            </a:r>
            <a:r>
              <a:rPr lang="en-US" b="1" dirty="0"/>
              <a:t>AGREED </a:t>
            </a:r>
            <a:r>
              <a:rPr lang="en-US" dirty="0"/>
              <a:t>that the following proposed Biological Sustainability objectives are consistent with standard practice: </a:t>
            </a:r>
          </a:p>
          <a:p>
            <a:pPr marL="457200" indent="-457200">
              <a:buFont typeface="+mj-lt"/>
              <a:buAutoNum type="alphaLcParenR"/>
            </a:pPr>
            <a:r>
              <a:rPr lang="en-US" dirty="0"/>
              <a:t>1.1 is retained with a biomass limit of 20% SB0 and a probability of ≤10%; </a:t>
            </a:r>
          </a:p>
          <a:p>
            <a:pPr marL="457200" indent="-457200">
              <a:buFont typeface="+mj-lt"/>
              <a:buAutoNum type="alphaLcParenR"/>
            </a:pPr>
            <a:r>
              <a:rPr lang="en-US" dirty="0"/>
              <a:t>1.2 is probably not necessary since the target is a result of applying the harvest control rule; </a:t>
            </a:r>
          </a:p>
          <a:p>
            <a:pPr marL="457200" indent="-457200">
              <a:buFont typeface="+mj-lt"/>
              <a:buAutoNum type="alphaLcParenR"/>
            </a:pPr>
            <a:r>
              <a:rPr lang="en-US" dirty="0"/>
              <a:t>Median average relative spawning biomass is also presented; </a:t>
            </a:r>
          </a:p>
          <a:p>
            <a:pPr marL="457200" indent="-457200">
              <a:buFont typeface="+mj-lt"/>
              <a:buAutoNum type="alphaLcParenR"/>
            </a:pPr>
            <a:r>
              <a:rPr lang="en-US" dirty="0"/>
              <a:t>and the usefulness of these metrics be re-evaluated once the MSE is operational </a:t>
            </a:r>
          </a:p>
          <a:p>
            <a:endParaRPr lang="en-US" dirty="0"/>
          </a:p>
          <a:p>
            <a:pPr marL="0" indent="0">
              <a:buNone/>
            </a:pPr>
            <a:endParaRPr lang="en-US" dirty="0"/>
          </a:p>
        </p:txBody>
      </p:sp>
      <p:sp>
        <p:nvSpPr>
          <p:cNvPr id="3" name="Title 2">
            <a:extLst>
              <a:ext uri="{FF2B5EF4-FFF2-40B4-BE49-F238E27FC236}">
                <a16:creationId xmlns:a16="http://schemas.microsoft.com/office/drawing/2014/main" id="{4976EA36-F94E-4659-9D17-AC989919FE83}"/>
              </a:ext>
            </a:extLst>
          </p:cNvPr>
          <p:cNvSpPr>
            <a:spLocks noGrp="1"/>
          </p:cNvSpPr>
          <p:nvPr>
            <p:ph type="title"/>
          </p:nvPr>
        </p:nvSpPr>
        <p:spPr/>
        <p:txBody>
          <a:bodyPr>
            <a:normAutofit fontScale="90000"/>
          </a:bodyPr>
          <a:lstStyle/>
          <a:p>
            <a:r>
              <a:rPr lang="en-US" dirty="0"/>
              <a:t>MSAB011 Report: objectives</a:t>
            </a:r>
          </a:p>
        </p:txBody>
      </p:sp>
      <p:sp>
        <p:nvSpPr>
          <p:cNvPr id="4" name="Footer Placeholder 3">
            <a:extLst>
              <a:ext uri="{FF2B5EF4-FFF2-40B4-BE49-F238E27FC236}">
                <a16:creationId xmlns:a16="http://schemas.microsoft.com/office/drawing/2014/main" id="{5ADB4C00-1276-4030-BC9B-89C95C9A782D}"/>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7DEFE545-F886-4EE1-94CF-A97BB19FE46D}"/>
              </a:ext>
            </a:extLst>
          </p:cNvPr>
          <p:cNvSpPr>
            <a:spLocks noGrp="1"/>
          </p:cNvSpPr>
          <p:nvPr>
            <p:ph type="sldNum" sz="quarter" idx="12"/>
          </p:nvPr>
        </p:nvSpPr>
        <p:spPr/>
        <p:txBody>
          <a:bodyPr/>
          <a:lstStyle/>
          <a:p>
            <a:r>
              <a:rPr lang="en-US"/>
              <a:t> Slide </a:t>
            </a:r>
            <a:fld id="{BEB637D7-08EF-4CC1-BCBD-08D4F4E5EFC4}" type="slidenum">
              <a:rPr lang="en-US" smtClean="0"/>
              <a:pPr/>
              <a:t>3</a:t>
            </a:fld>
            <a:endParaRPr lang="en-US" dirty="0"/>
          </a:p>
        </p:txBody>
      </p:sp>
    </p:spTree>
    <p:extLst>
      <p:ext uri="{BB962C8B-B14F-4D97-AF65-F5344CB8AC3E}">
        <p14:creationId xmlns:p14="http://schemas.microsoft.com/office/powerpoint/2010/main" val="245497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1F60F8-2B4F-4805-BA9A-C9AF72C49896}"/>
              </a:ext>
            </a:extLst>
          </p:cNvPr>
          <p:cNvSpPr>
            <a:spLocks noGrp="1"/>
          </p:cNvSpPr>
          <p:nvPr>
            <p:ph idx="1"/>
          </p:nvPr>
        </p:nvSpPr>
        <p:spPr/>
        <p:txBody>
          <a:bodyPr>
            <a:normAutofit/>
          </a:bodyPr>
          <a:lstStyle/>
          <a:p>
            <a:pPr marL="0" lvl="0" indent="0">
              <a:buNone/>
            </a:pPr>
            <a:r>
              <a:rPr lang="en-GB" b="1" dirty="0"/>
              <a:t>29</a:t>
            </a:r>
            <a:r>
              <a:rPr lang="en-GB" dirty="0"/>
              <a:t> The MSAB </a:t>
            </a:r>
            <a:r>
              <a:rPr lang="en-GB" b="1" dirty="0"/>
              <a:t>AGREED</a:t>
            </a:r>
            <a:r>
              <a:rPr lang="en-GB" dirty="0"/>
              <a:t> that the goal “Serve Consumer Needs” is captured under the goal of Fishery Sustainability and Stability, and is not needed.</a:t>
            </a:r>
            <a:endParaRPr lang="en-US" sz="3200" dirty="0"/>
          </a:p>
          <a:p>
            <a:pPr marL="0" indent="0">
              <a:buNone/>
            </a:pPr>
            <a:r>
              <a:rPr lang="en-US" b="1" dirty="0"/>
              <a:t>34 </a:t>
            </a:r>
            <a:r>
              <a:rPr lang="en-US" dirty="0"/>
              <a:t>The MSAB </a:t>
            </a:r>
            <a:r>
              <a:rPr lang="en-US" b="1" dirty="0"/>
              <a:t>AGREED</a:t>
            </a:r>
            <a:r>
              <a:rPr lang="en-US" dirty="0"/>
              <a:t> that the Commission should review and provide guidance on the revised goals, objectives, and performance metrics at AM095</a:t>
            </a:r>
          </a:p>
          <a:p>
            <a:pPr marL="0" indent="0">
              <a:buNone/>
            </a:pPr>
            <a:r>
              <a:rPr lang="en-US" b="1" dirty="0"/>
              <a:t>37</a:t>
            </a:r>
            <a:r>
              <a:rPr lang="en-US" dirty="0"/>
              <a:t> The MSAB </a:t>
            </a:r>
            <a:r>
              <a:rPr lang="en-US" b="1" dirty="0"/>
              <a:t>AGREED</a:t>
            </a:r>
            <a:r>
              <a:rPr lang="en-US" dirty="0"/>
              <a:t> that objectives should be hierarchical and if Biological Sustainability objectives are not met by a management procedure, additional objectives are not evaluated</a:t>
            </a:r>
          </a:p>
          <a:p>
            <a:pPr marL="0" indent="0">
              <a:buNone/>
            </a:pPr>
            <a:endParaRPr lang="en-US" dirty="0"/>
          </a:p>
        </p:txBody>
      </p:sp>
      <p:sp>
        <p:nvSpPr>
          <p:cNvPr id="3" name="Title 2">
            <a:extLst>
              <a:ext uri="{FF2B5EF4-FFF2-40B4-BE49-F238E27FC236}">
                <a16:creationId xmlns:a16="http://schemas.microsoft.com/office/drawing/2014/main" id="{4976EA36-F94E-4659-9D17-AC989919FE83}"/>
              </a:ext>
            </a:extLst>
          </p:cNvPr>
          <p:cNvSpPr>
            <a:spLocks noGrp="1"/>
          </p:cNvSpPr>
          <p:nvPr>
            <p:ph type="title"/>
          </p:nvPr>
        </p:nvSpPr>
        <p:spPr/>
        <p:txBody>
          <a:bodyPr>
            <a:normAutofit fontScale="90000"/>
          </a:bodyPr>
          <a:lstStyle/>
          <a:p>
            <a:r>
              <a:rPr lang="en-US" dirty="0"/>
              <a:t>MSAB011 Report: objectives</a:t>
            </a:r>
          </a:p>
        </p:txBody>
      </p:sp>
      <p:sp>
        <p:nvSpPr>
          <p:cNvPr id="4" name="Footer Placeholder 3">
            <a:extLst>
              <a:ext uri="{FF2B5EF4-FFF2-40B4-BE49-F238E27FC236}">
                <a16:creationId xmlns:a16="http://schemas.microsoft.com/office/drawing/2014/main" id="{5ADB4C00-1276-4030-BC9B-89C95C9A782D}"/>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7DEFE545-F886-4EE1-94CF-A97BB19FE46D}"/>
              </a:ext>
            </a:extLst>
          </p:cNvPr>
          <p:cNvSpPr>
            <a:spLocks noGrp="1"/>
          </p:cNvSpPr>
          <p:nvPr>
            <p:ph type="sldNum" sz="quarter" idx="12"/>
          </p:nvPr>
        </p:nvSpPr>
        <p:spPr/>
        <p:txBody>
          <a:bodyPr/>
          <a:lstStyle/>
          <a:p>
            <a:r>
              <a:rPr lang="en-US"/>
              <a:t> Slide </a:t>
            </a:r>
            <a:fld id="{BEB637D7-08EF-4CC1-BCBD-08D4F4E5EFC4}" type="slidenum">
              <a:rPr lang="en-US" smtClean="0"/>
              <a:pPr/>
              <a:t>4</a:t>
            </a:fld>
            <a:endParaRPr lang="en-US" dirty="0"/>
          </a:p>
        </p:txBody>
      </p:sp>
    </p:spTree>
    <p:extLst>
      <p:ext uri="{BB962C8B-B14F-4D97-AF65-F5344CB8AC3E}">
        <p14:creationId xmlns:p14="http://schemas.microsoft.com/office/powerpoint/2010/main" val="128527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EC9AFA-C9DD-4396-8A89-7551677EC18C}"/>
              </a:ext>
            </a:extLst>
          </p:cNvPr>
          <p:cNvSpPr>
            <a:spLocks noGrp="1"/>
          </p:cNvSpPr>
          <p:nvPr>
            <p:ph idx="1"/>
          </p:nvPr>
        </p:nvSpPr>
        <p:spPr/>
        <p:txBody>
          <a:bodyPr/>
          <a:lstStyle/>
          <a:p>
            <a:r>
              <a:rPr lang="en-US" dirty="0"/>
              <a:t>Biological sustainability</a:t>
            </a:r>
          </a:p>
          <a:p>
            <a:r>
              <a:rPr lang="en-US" dirty="0"/>
              <a:t>Maximize (optimize?) directed fishing opportunities</a:t>
            </a:r>
          </a:p>
          <a:p>
            <a:r>
              <a:rPr lang="en-US" dirty="0"/>
              <a:t>Minimize discard mortality</a:t>
            </a:r>
          </a:p>
          <a:p>
            <a:r>
              <a:rPr lang="en-US" dirty="0"/>
              <a:t>Minimize bycatch and bycatch mortality</a:t>
            </a:r>
          </a:p>
        </p:txBody>
      </p:sp>
      <p:sp>
        <p:nvSpPr>
          <p:cNvPr id="3" name="Title 2">
            <a:extLst>
              <a:ext uri="{FF2B5EF4-FFF2-40B4-BE49-F238E27FC236}">
                <a16:creationId xmlns:a16="http://schemas.microsoft.com/office/drawing/2014/main" id="{86E22636-D683-4992-959A-115FB1EA99C3}"/>
              </a:ext>
            </a:extLst>
          </p:cNvPr>
          <p:cNvSpPr>
            <a:spLocks noGrp="1"/>
          </p:cNvSpPr>
          <p:nvPr>
            <p:ph type="title"/>
          </p:nvPr>
        </p:nvSpPr>
        <p:spPr/>
        <p:txBody>
          <a:bodyPr>
            <a:normAutofit fontScale="90000"/>
          </a:bodyPr>
          <a:lstStyle/>
          <a:p>
            <a:r>
              <a:rPr lang="en-US" dirty="0"/>
              <a:t>Goals</a:t>
            </a:r>
          </a:p>
        </p:txBody>
      </p:sp>
      <p:sp>
        <p:nvSpPr>
          <p:cNvPr id="4" name="Footer Placeholder 3">
            <a:extLst>
              <a:ext uri="{FF2B5EF4-FFF2-40B4-BE49-F238E27FC236}">
                <a16:creationId xmlns:a16="http://schemas.microsoft.com/office/drawing/2014/main" id="{ED78662C-AB18-4283-BF9A-F5498B20985F}"/>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CB121D75-A75D-4FBA-B341-9A1108EBB57F}"/>
              </a:ext>
            </a:extLst>
          </p:cNvPr>
          <p:cNvSpPr>
            <a:spLocks noGrp="1"/>
          </p:cNvSpPr>
          <p:nvPr>
            <p:ph type="sldNum" sz="quarter" idx="12"/>
          </p:nvPr>
        </p:nvSpPr>
        <p:spPr/>
        <p:txBody>
          <a:bodyPr/>
          <a:lstStyle/>
          <a:p>
            <a:r>
              <a:rPr lang="en-US"/>
              <a:t> Slide </a:t>
            </a:r>
            <a:fld id="{BEB637D7-08EF-4CC1-BCBD-08D4F4E5EFC4}" type="slidenum">
              <a:rPr lang="en-US" smtClean="0"/>
              <a:pPr/>
              <a:t>5</a:t>
            </a:fld>
            <a:endParaRPr lang="en-US" dirty="0"/>
          </a:p>
        </p:txBody>
      </p:sp>
    </p:spTree>
    <p:extLst>
      <p:ext uri="{BB962C8B-B14F-4D97-AF65-F5344CB8AC3E}">
        <p14:creationId xmlns:p14="http://schemas.microsoft.com/office/powerpoint/2010/main" val="413853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D6456B-D24E-4E36-8E44-7C7511B8DC6F}"/>
              </a:ext>
            </a:extLst>
          </p:cNvPr>
          <p:cNvSpPr>
            <a:spLocks noGrp="1"/>
          </p:cNvSpPr>
          <p:nvPr>
            <p:ph idx="1"/>
          </p:nvPr>
        </p:nvSpPr>
        <p:spPr/>
        <p:txBody>
          <a:bodyPr/>
          <a:lstStyle/>
          <a:p>
            <a:r>
              <a:rPr lang="en-US" dirty="0"/>
              <a:t>Peggy Parker, Michelle Culver, Chris Sporer, Dan Falvey</a:t>
            </a:r>
          </a:p>
          <a:p>
            <a:r>
              <a:rPr lang="en-US" dirty="0"/>
              <a:t>Allan Hicks, Steve Keith</a:t>
            </a:r>
          </a:p>
          <a:p>
            <a:r>
              <a:rPr lang="en-US" dirty="0"/>
              <a:t>Met on June 26 via telephone and subsequently over email</a:t>
            </a:r>
          </a:p>
          <a:p>
            <a:endParaRPr lang="en-US" dirty="0"/>
          </a:p>
          <a:p>
            <a:r>
              <a:rPr lang="en-US" dirty="0"/>
              <a:t>Identify main objectives</a:t>
            </a:r>
          </a:p>
          <a:p>
            <a:r>
              <a:rPr lang="en-US" dirty="0"/>
              <a:t>Phrase objectives in a useful manner</a:t>
            </a:r>
          </a:p>
          <a:p>
            <a:r>
              <a:rPr lang="en-US" dirty="0"/>
              <a:t>Identify a priority to objectives</a:t>
            </a:r>
          </a:p>
        </p:txBody>
      </p:sp>
      <p:sp>
        <p:nvSpPr>
          <p:cNvPr id="3" name="Title 2">
            <a:extLst>
              <a:ext uri="{FF2B5EF4-FFF2-40B4-BE49-F238E27FC236}">
                <a16:creationId xmlns:a16="http://schemas.microsoft.com/office/drawing/2014/main" id="{9DDA25FA-0A84-437A-B6AB-91A3B1C3E80E}"/>
              </a:ext>
            </a:extLst>
          </p:cNvPr>
          <p:cNvSpPr>
            <a:spLocks noGrp="1"/>
          </p:cNvSpPr>
          <p:nvPr>
            <p:ph type="title"/>
          </p:nvPr>
        </p:nvSpPr>
        <p:spPr/>
        <p:txBody>
          <a:bodyPr>
            <a:normAutofit fontScale="90000"/>
          </a:bodyPr>
          <a:lstStyle/>
          <a:p>
            <a:r>
              <a:rPr lang="en-US" dirty="0"/>
              <a:t>Ad-hoc objectives working group </a:t>
            </a:r>
          </a:p>
        </p:txBody>
      </p:sp>
      <p:sp>
        <p:nvSpPr>
          <p:cNvPr id="4" name="Footer Placeholder 3">
            <a:extLst>
              <a:ext uri="{FF2B5EF4-FFF2-40B4-BE49-F238E27FC236}">
                <a16:creationId xmlns:a16="http://schemas.microsoft.com/office/drawing/2014/main" id="{2C0DBFCF-D071-4E83-9DC3-F991FA20EF86}"/>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0245844C-2E9F-4484-9157-16A19CDCCF58}"/>
              </a:ext>
            </a:extLst>
          </p:cNvPr>
          <p:cNvSpPr>
            <a:spLocks noGrp="1"/>
          </p:cNvSpPr>
          <p:nvPr>
            <p:ph type="sldNum" sz="quarter" idx="12"/>
          </p:nvPr>
        </p:nvSpPr>
        <p:spPr/>
        <p:txBody>
          <a:bodyPr/>
          <a:lstStyle/>
          <a:p>
            <a:r>
              <a:rPr lang="en-US"/>
              <a:t> Slide </a:t>
            </a:r>
            <a:fld id="{BEB637D7-08EF-4CC1-BCBD-08D4F4E5EFC4}" type="slidenum">
              <a:rPr lang="en-US" smtClean="0"/>
              <a:pPr/>
              <a:t>6</a:t>
            </a:fld>
            <a:endParaRPr lang="en-US" dirty="0"/>
          </a:p>
        </p:txBody>
      </p:sp>
    </p:spTree>
    <p:extLst>
      <p:ext uri="{BB962C8B-B14F-4D97-AF65-F5344CB8AC3E}">
        <p14:creationId xmlns:p14="http://schemas.microsoft.com/office/powerpoint/2010/main" val="957044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ADC97B-98D0-4F9B-BC99-F690EE3BB2D5}"/>
              </a:ext>
            </a:extLst>
          </p:cNvPr>
          <p:cNvSpPr>
            <a:spLocks noGrp="1"/>
          </p:cNvSpPr>
          <p:nvPr>
            <p:ph idx="1"/>
          </p:nvPr>
        </p:nvSpPr>
        <p:spPr/>
        <p:txBody>
          <a:bodyPr/>
          <a:lstStyle/>
          <a:p>
            <a:r>
              <a:rPr lang="en-US" b="1" dirty="0"/>
              <a:t>General Objective</a:t>
            </a:r>
            <a:r>
              <a:rPr lang="en-US" dirty="0"/>
              <a:t>: higher level, broad, aspirational</a:t>
            </a:r>
          </a:p>
          <a:p>
            <a:r>
              <a:rPr lang="en-US" b="1" dirty="0"/>
              <a:t>Measurable Objective</a:t>
            </a:r>
            <a:r>
              <a:rPr lang="en-US" dirty="0"/>
              <a:t>: more specific, can be measured</a:t>
            </a:r>
          </a:p>
          <a:p>
            <a:r>
              <a:rPr lang="en-US" b="1" dirty="0"/>
              <a:t>Measurable Outcome</a:t>
            </a:r>
            <a:r>
              <a:rPr lang="en-US" dirty="0"/>
              <a:t>: specifically what is to be achieved</a:t>
            </a:r>
          </a:p>
          <a:p>
            <a:pPr marL="346075" indent="-346075">
              <a:tabLst>
                <a:tab pos="2060575" algn="l"/>
              </a:tabLst>
            </a:pPr>
            <a:r>
              <a:rPr lang="en-US" b="1" dirty="0"/>
              <a:t>Time-frame</a:t>
            </a:r>
            <a:r>
              <a:rPr lang="en-US" dirty="0"/>
              <a:t>: period want to achieve outcome,                 	number of years to measure the outcome</a:t>
            </a:r>
          </a:p>
          <a:p>
            <a:pPr marL="346075" indent="-346075">
              <a:tabLst>
                <a:tab pos="2060575" algn="l"/>
              </a:tabLst>
            </a:pPr>
            <a:r>
              <a:rPr lang="en-US" b="1" dirty="0"/>
              <a:t>Tolerance</a:t>
            </a:r>
            <a:r>
              <a:rPr lang="en-US" dirty="0"/>
              <a:t>: the risk willing to take</a:t>
            </a:r>
          </a:p>
          <a:p>
            <a:pPr marL="346075" indent="-346075">
              <a:tabLst>
                <a:tab pos="2060575" algn="l"/>
              </a:tabLst>
            </a:pPr>
            <a:r>
              <a:rPr lang="en-US" b="1" dirty="0"/>
              <a:t>Performance Metric</a:t>
            </a:r>
            <a:r>
              <a:rPr lang="en-US" dirty="0"/>
              <a:t>: the metric determined from the above</a:t>
            </a:r>
          </a:p>
          <a:p>
            <a:pPr marL="346075" indent="-346075">
              <a:tabLst>
                <a:tab pos="2060575" algn="l"/>
              </a:tabLst>
            </a:pPr>
            <a:r>
              <a:rPr lang="en-US" b="1" dirty="0"/>
              <a:t>Statistic of interest</a:t>
            </a:r>
            <a:r>
              <a:rPr lang="en-US" dirty="0"/>
              <a:t>: a metric determined that does not have a specific tolerance defined. Typically secondary in evaluation</a:t>
            </a:r>
          </a:p>
        </p:txBody>
      </p:sp>
      <p:sp>
        <p:nvSpPr>
          <p:cNvPr id="3" name="Title 2">
            <a:extLst>
              <a:ext uri="{FF2B5EF4-FFF2-40B4-BE49-F238E27FC236}">
                <a16:creationId xmlns:a16="http://schemas.microsoft.com/office/drawing/2014/main" id="{179FF8A9-D44F-40F7-B286-DECA11FD8181}"/>
              </a:ext>
            </a:extLst>
          </p:cNvPr>
          <p:cNvSpPr>
            <a:spLocks noGrp="1"/>
          </p:cNvSpPr>
          <p:nvPr>
            <p:ph type="title"/>
          </p:nvPr>
        </p:nvSpPr>
        <p:spPr/>
        <p:txBody>
          <a:bodyPr>
            <a:normAutofit fontScale="90000"/>
          </a:bodyPr>
          <a:lstStyle/>
          <a:p>
            <a:r>
              <a:rPr lang="en-US" dirty="0"/>
              <a:t>Objectives (definitions)</a:t>
            </a:r>
          </a:p>
        </p:txBody>
      </p:sp>
      <p:sp>
        <p:nvSpPr>
          <p:cNvPr id="4" name="Footer Placeholder 3">
            <a:extLst>
              <a:ext uri="{FF2B5EF4-FFF2-40B4-BE49-F238E27FC236}">
                <a16:creationId xmlns:a16="http://schemas.microsoft.com/office/drawing/2014/main" id="{6E670323-53D1-4AE5-B225-69B11820E61F}"/>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25000AF2-1BF1-4B95-9171-DEB278523BA6}"/>
              </a:ext>
            </a:extLst>
          </p:cNvPr>
          <p:cNvSpPr>
            <a:spLocks noGrp="1"/>
          </p:cNvSpPr>
          <p:nvPr>
            <p:ph type="sldNum" sz="quarter" idx="12"/>
          </p:nvPr>
        </p:nvSpPr>
        <p:spPr/>
        <p:txBody>
          <a:bodyPr/>
          <a:lstStyle/>
          <a:p>
            <a:r>
              <a:rPr lang="en-US"/>
              <a:t> Slide </a:t>
            </a:r>
            <a:fld id="{BEB637D7-08EF-4CC1-BCBD-08D4F4E5EFC4}" type="slidenum">
              <a:rPr lang="en-US" smtClean="0"/>
              <a:pPr/>
              <a:t>7</a:t>
            </a:fld>
            <a:endParaRPr lang="en-US" dirty="0"/>
          </a:p>
        </p:txBody>
      </p:sp>
    </p:spTree>
    <p:extLst>
      <p:ext uri="{BB962C8B-B14F-4D97-AF65-F5344CB8AC3E}">
        <p14:creationId xmlns:p14="http://schemas.microsoft.com/office/powerpoint/2010/main" val="66843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CC0BE9-33B0-4380-8DF8-B356C5EEE343}"/>
              </a:ext>
            </a:extLst>
          </p:cNvPr>
          <p:cNvSpPr>
            <a:spLocks noGrp="1"/>
          </p:cNvSpPr>
          <p:nvPr>
            <p:ph type="title"/>
          </p:nvPr>
        </p:nvSpPr>
        <p:spPr/>
        <p:txBody>
          <a:bodyPr>
            <a:normAutofit fontScale="90000"/>
          </a:bodyPr>
          <a:lstStyle/>
          <a:p>
            <a:r>
              <a:rPr lang="en-US" dirty="0"/>
              <a:t>Current Goals and Objectives (primary)</a:t>
            </a:r>
          </a:p>
        </p:txBody>
      </p:sp>
      <p:sp>
        <p:nvSpPr>
          <p:cNvPr id="4" name="Footer Placeholder 3">
            <a:extLst>
              <a:ext uri="{FF2B5EF4-FFF2-40B4-BE49-F238E27FC236}">
                <a16:creationId xmlns:a16="http://schemas.microsoft.com/office/drawing/2014/main" id="{44A8EB90-3E24-476F-ADFD-B68D89EEF9E8}"/>
              </a:ext>
            </a:extLst>
          </p:cNvPr>
          <p:cNvSpPr>
            <a:spLocks noGrp="1"/>
          </p:cNvSpPr>
          <p:nvPr>
            <p:ph type="ftr" sz="quarter" idx="11"/>
          </p:nvPr>
        </p:nvSpPr>
        <p:spPr/>
        <p:txBody>
          <a:bodyPr/>
          <a:lstStyle/>
          <a:p>
            <a:r>
              <a:rPr lang="en-US" dirty="0"/>
              <a:t>MSAB012</a:t>
            </a:r>
          </a:p>
        </p:txBody>
      </p:sp>
      <p:sp>
        <p:nvSpPr>
          <p:cNvPr id="5" name="Slide Number Placeholder 4">
            <a:extLst>
              <a:ext uri="{FF2B5EF4-FFF2-40B4-BE49-F238E27FC236}">
                <a16:creationId xmlns:a16="http://schemas.microsoft.com/office/drawing/2014/main" id="{2CC07B20-FABF-4668-9956-D09B272E23F1}"/>
              </a:ext>
            </a:extLst>
          </p:cNvPr>
          <p:cNvSpPr>
            <a:spLocks noGrp="1"/>
          </p:cNvSpPr>
          <p:nvPr>
            <p:ph type="sldNum" sz="quarter" idx="12"/>
          </p:nvPr>
        </p:nvSpPr>
        <p:spPr/>
        <p:txBody>
          <a:bodyPr/>
          <a:lstStyle/>
          <a:p>
            <a:r>
              <a:rPr lang="en-US"/>
              <a:t> Slide </a:t>
            </a:r>
            <a:fld id="{BEB637D7-08EF-4CC1-BCBD-08D4F4E5EFC4}" type="slidenum">
              <a:rPr lang="en-US" smtClean="0"/>
              <a:pPr/>
              <a:t>8</a:t>
            </a:fld>
            <a:endParaRPr lang="en-US" dirty="0"/>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812CD855-0F9A-4722-84B2-12449CFA450D}"/>
                  </a:ext>
                </a:extLst>
              </p:cNvPr>
              <p:cNvGraphicFramePr>
                <a:graphicFrameLocks noGrp="1"/>
              </p:cNvGraphicFramePr>
              <p:nvPr>
                <p:extLst>
                  <p:ext uri="{D42A27DB-BD31-4B8C-83A1-F6EECF244321}">
                    <p14:modId xmlns:p14="http://schemas.microsoft.com/office/powerpoint/2010/main" val="266269940"/>
                  </p:ext>
                </p:extLst>
              </p:nvPr>
            </p:nvGraphicFramePr>
            <p:xfrm>
              <a:off x="228599" y="543910"/>
              <a:ext cx="8800917" cy="4550722"/>
            </p:xfrm>
            <a:graphic>
              <a:graphicData uri="http://schemas.openxmlformats.org/drawingml/2006/table">
                <a:tbl>
                  <a:tblPr firstRow="1" firstCol="1" bandRow="1">
                    <a:tableStyleId>{5C22544A-7EE6-4342-B048-85BDC9FD1C3A}</a:tableStyleId>
                  </a:tblPr>
                  <a:tblGrid>
                    <a:gridCol w="1339503">
                      <a:extLst>
                        <a:ext uri="{9D8B030D-6E8A-4147-A177-3AD203B41FA5}">
                          <a16:colId xmlns:a16="http://schemas.microsoft.com/office/drawing/2014/main" val="1023096691"/>
                        </a:ext>
                      </a:extLst>
                    </a:gridCol>
                    <a:gridCol w="1396839">
                      <a:extLst>
                        <a:ext uri="{9D8B030D-6E8A-4147-A177-3AD203B41FA5}">
                          <a16:colId xmlns:a16="http://schemas.microsoft.com/office/drawing/2014/main" val="11238375"/>
                        </a:ext>
                      </a:extLst>
                    </a:gridCol>
                    <a:gridCol w="2057034">
                      <a:extLst>
                        <a:ext uri="{9D8B030D-6E8A-4147-A177-3AD203B41FA5}">
                          <a16:colId xmlns:a16="http://schemas.microsoft.com/office/drawing/2014/main" val="1200873191"/>
                        </a:ext>
                      </a:extLst>
                    </a:gridCol>
                    <a:gridCol w="1097280">
                      <a:extLst>
                        <a:ext uri="{9D8B030D-6E8A-4147-A177-3AD203B41FA5}">
                          <a16:colId xmlns:a16="http://schemas.microsoft.com/office/drawing/2014/main" val="251884997"/>
                        </a:ext>
                      </a:extLst>
                    </a:gridCol>
                    <a:gridCol w="1463040">
                      <a:extLst>
                        <a:ext uri="{9D8B030D-6E8A-4147-A177-3AD203B41FA5}">
                          <a16:colId xmlns:a16="http://schemas.microsoft.com/office/drawing/2014/main" val="3101886823"/>
                        </a:ext>
                      </a:extLst>
                    </a:gridCol>
                    <a:gridCol w="1447221">
                      <a:extLst>
                        <a:ext uri="{9D8B030D-6E8A-4147-A177-3AD203B41FA5}">
                          <a16:colId xmlns:a16="http://schemas.microsoft.com/office/drawing/2014/main" val="1711931350"/>
                        </a:ext>
                      </a:extLst>
                    </a:gridCol>
                  </a:tblGrid>
                  <a:tr h="394329">
                    <a:tc>
                      <a:txBody>
                        <a:bodyPr/>
                        <a:lstStyle/>
                        <a:p>
                          <a:pPr marL="0" marR="0">
                            <a:lnSpc>
                              <a:spcPct val="107000"/>
                            </a:lnSpc>
                            <a:spcBef>
                              <a:spcPts val="0"/>
                            </a:spcBef>
                            <a:spcAft>
                              <a:spcPts val="0"/>
                            </a:spcAft>
                          </a:pPr>
                          <a:r>
                            <a:rPr lang="en-US" sz="1100" cap="small" dirty="0">
                              <a:effectLst/>
                            </a:rPr>
                            <a:t>General Objective</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Measurable Objective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Measurable Outcome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Time-frame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Tolerance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Performance Metric</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extLst>
                      <a:ext uri="{0D108BD9-81ED-4DB2-BD59-A6C34878D82A}">
                        <a16:rowId xmlns:a16="http://schemas.microsoft.com/office/drawing/2014/main" val="275854856"/>
                      </a:ext>
                    </a:extLst>
                  </a:tr>
                  <a:tr h="1619293">
                    <a:tc>
                      <a:txBody>
                        <a:bodyPr/>
                        <a:lstStyle/>
                        <a:p>
                          <a:pPr marL="0" marR="0">
                            <a:lnSpc>
                              <a:spcPct val="107000"/>
                            </a:lnSpc>
                            <a:spcBef>
                              <a:spcPts val="0"/>
                            </a:spcBef>
                            <a:spcAft>
                              <a:spcPts val="0"/>
                            </a:spcAft>
                          </a:pPr>
                          <a:r>
                            <a:rPr lang="en-US" sz="1400" cap="small" dirty="0">
                              <a:effectLst/>
                            </a:rPr>
                            <a:t>1.1. Keep biomass above a limit to avoid critical stock sizes</a:t>
                          </a:r>
                          <a:endParaRPr lang="en-US" sz="1400" dirty="0">
                            <a:effectLst/>
                          </a:endParaRPr>
                        </a:p>
                        <a:p>
                          <a:pPr marL="0" marR="0">
                            <a:lnSpc>
                              <a:spcPct val="107000"/>
                            </a:lnSpc>
                            <a:spcBef>
                              <a:spcPts val="0"/>
                            </a:spcBef>
                            <a:spcAft>
                              <a:spcPts val="0"/>
                            </a:spcAft>
                          </a:pPr>
                          <a:r>
                            <a:rPr lang="en-US" sz="1400" cap="small" dirty="0">
                              <a:effectLst/>
                            </a:rPr>
                            <a:t> </a:t>
                          </a:r>
                          <a:endParaRPr lang="en-US" sz="1400" dirty="0">
                            <a:effectLst/>
                          </a:endParaRPr>
                        </a:p>
                        <a:p>
                          <a:pPr marL="0" marR="0">
                            <a:lnSpc>
                              <a:spcPct val="107000"/>
                            </a:lnSpc>
                            <a:spcBef>
                              <a:spcPts val="0"/>
                            </a:spcBef>
                            <a:spcAft>
                              <a:spcPts val="0"/>
                            </a:spcAft>
                          </a:pPr>
                          <a:r>
                            <a:rPr lang="en-US" sz="1400" dirty="0">
                              <a:effectLst/>
                            </a:rPr>
                            <a:t>Biomass Limit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Maintain a minimum female spawning stock biomass above a biomass limit reference point at least 90% of the time</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SB &lt; Spawning Biomass Limit (</a:t>
                          </a:r>
                          <a:r>
                            <a:rPr lang="en-US" sz="1400" dirty="0" err="1">
                              <a:effectLst/>
                              <a:latin typeface="+mn-lt"/>
                            </a:rPr>
                            <a:t>SB</a:t>
                          </a:r>
                          <a:r>
                            <a:rPr lang="en-US" sz="1400" baseline="-25000" dirty="0" err="1">
                              <a:effectLst/>
                              <a:latin typeface="+mn-lt"/>
                            </a:rPr>
                            <a:t>Lim</a:t>
                          </a:r>
                          <a:r>
                            <a:rPr lang="en-US" sz="1400" dirty="0">
                              <a:effectLst/>
                              <a:latin typeface="+mn-lt"/>
                            </a:rPr>
                            <a:t>)</a:t>
                          </a:r>
                        </a:p>
                        <a:p>
                          <a:pPr marL="0" marR="0">
                            <a:lnSpc>
                              <a:spcPct val="107000"/>
                            </a:lnSpc>
                            <a:spcBef>
                              <a:spcPts val="0"/>
                            </a:spcBef>
                            <a:spcAft>
                              <a:spcPts val="0"/>
                            </a:spcAft>
                          </a:pPr>
                          <a:r>
                            <a:rPr lang="en-US" sz="1400" dirty="0">
                              <a:effectLst/>
                              <a:latin typeface="+mn-lt"/>
                            </a:rPr>
                            <a:t> </a:t>
                          </a:r>
                        </a:p>
                        <a:p>
                          <a:pPr marL="0" marR="0">
                            <a:lnSpc>
                              <a:spcPct val="107000"/>
                            </a:lnSpc>
                            <a:spcBef>
                              <a:spcPts val="0"/>
                            </a:spcBef>
                            <a:spcAft>
                              <a:spcPts val="0"/>
                            </a:spcAft>
                          </a:pPr>
                          <a:r>
                            <a:rPr lang="en-US" sz="1400" dirty="0" err="1">
                              <a:effectLst/>
                              <a:latin typeface="+mn-lt"/>
                            </a:rPr>
                            <a:t>SB</a:t>
                          </a:r>
                          <a:r>
                            <a:rPr lang="en-US" sz="1400" baseline="-25000" dirty="0" err="1">
                              <a:effectLst/>
                              <a:latin typeface="+mn-lt"/>
                            </a:rPr>
                            <a:t>Lim</a:t>
                          </a:r>
                          <a:r>
                            <a:rPr lang="en-US" sz="1400" dirty="0">
                              <a:effectLst/>
                              <a:latin typeface="+mn-lt"/>
                            </a:rPr>
                            <a:t>=20% spawning biomass</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Long-term</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0.10</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kern="1200">
                                    <a:effectLst/>
                                    <a:latin typeface="Cambria Math" panose="02040503050406030204" pitchFamily="18" charset="0"/>
                                  </a:rPr>
                                  <m:t>𝑃</m:t>
                                </m:r>
                                <m:r>
                                  <a:rPr lang="en-US" sz="1400" kern="1200">
                                    <a:effectLst/>
                                    <a:latin typeface="Cambria Math" panose="02040503050406030204" pitchFamily="18" charset="0"/>
                                  </a:rPr>
                                  <m:t>(</m:t>
                                </m:r>
                                <m:r>
                                  <a:rPr lang="en-US" sz="1400" kern="1200">
                                    <a:effectLst/>
                                    <a:latin typeface="Cambria Math" panose="02040503050406030204" pitchFamily="18" charset="0"/>
                                  </a:rPr>
                                  <m:t>𝑆𝐵</m:t>
                                </m:r>
                                <m:r>
                                  <a:rPr lang="en-US" sz="1400" kern="1200">
                                    <a:effectLst/>
                                    <a:latin typeface="Cambria Math" panose="02040503050406030204" pitchFamily="18" charset="0"/>
                                  </a:rPr>
                                  <m:t>&lt;</m:t>
                                </m:r>
                                <m:sSub>
                                  <m:sSubPr>
                                    <m:ctrlPr>
                                      <a:rPr lang="en-US" sz="1400" i="1" kern="1200">
                                        <a:effectLst/>
                                        <a:latin typeface="Cambria Math" panose="02040503050406030204" pitchFamily="18" charset="0"/>
                                      </a:rPr>
                                    </m:ctrlPr>
                                  </m:sSubPr>
                                  <m:e>
                                    <m:r>
                                      <a:rPr lang="en-US" sz="1400" kern="1200">
                                        <a:effectLst/>
                                        <a:latin typeface="Cambria Math" panose="02040503050406030204" pitchFamily="18" charset="0"/>
                                      </a:rPr>
                                      <m:t>𝑆𝐵</m:t>
                                    </m:r>
                                  </m:e>
                                  <m:sub>
                                    <m:r>
                                      <a:rPr lang="en-US" sz="1400" kern="1200">
                                        <a:effectLst/>
                                        <a:latin typeface="Cambria Math" panose="02040503050406030204" pitchFamily="18" charset="0"/>
                                      </a:rPr>
                                      <m:t>𝐿𝑖𝑚</m:t>
                                    </m:r>
                                  </m:sub>
                                </m:sSub>
                                <m:r>
                                  <a:rPr lang="en-US" sz="1400" kern="1200">
                                    <a:effectLst/>
                                    <a:latin typeface="Cambria Math" panose="02040503050406030204" pitchFamily="18" charset="0"/>
                                  </a:rPr>
                                  <m:t>)</m:t>
                                </m:r>
                              </m:oMath>
                            </m:oMathPara>
                          </a14:m>
                          <a:endParaRPr lang="en-US" sz="1400">
                            <a:effectLst/>
                            <a:latin typeface="+mn-lt"/>
                            <a:ea typeface="Calibri" panose="020F0502020204030204" pitchFamily="34" charset="0"/>
                            <a:cs typeface="Times New Roman" panose="02020603050405020304" pitchFamily="18" charset="0"/>
                          </a:endParaRPr>
                        </a:p>
                      </a:txBody>
                      <a:tcPr marL="54733" marR="54733" marT="0" marB="0" anchor="ctr"/>
                    </a:tc>
                    <a:extLst>
                      <a:ext uri="{0D108BD9-81ED-4DB2-BD59-A6C34878D82A}">
                        <a16:rowId xmlns:a16="http://schemas.microsoft.com/office/drawing/2014/main" val="2834705877"/>
                      </a:ext>
                    </a:extLst>
                  </a:tr>
                  <a:tr h="736549">
                    <a:tc>
                      <a:txBody>
                        <a:bodyPr/>
                        <a:lstStyle/>
                        <a:p>
                          <a:pPr marL="0" marR="0" algn="l" defTabSz="914400" rtl="0" eaLnBrk="1" latinLnBrk="0" hangingPunct="1">
                            <a:lnSpc>
                              <a:spcPct val="107000"/>
                            </a:lnSpc>
                            <a:spcBef>
                              <a:spcPts val="0"/>
                            </a:spcBef>
                            <a:spcAft>
                              <a:spcPts val="0"/>
                            </a:spcAft>
                          </a:pPr>
                          <a:r>
                            <a:rPr lang="en-US" sz="1400" b="1" kern="1200" cap="small" dirty="0">
                              <a:solidFill>
                                <a:schemeClr val="lt1"/>
                              </a:solidFill>
                              <a:effectLst/>
                              <a:latin typeface="+mn-lt"/>
                              <a:ea typeface="+mn-ea"/>
                              <a:cs typeface="+mn-cs"/>
                            </a:rPr>
                            <a:t>2.1 Limit Catch Variability</a:t>
                          </a:r>
                        </a:p>
                      </a:txBody>
                      <a:tcPr marL="54733" marR="54733"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effectLst/>
                              <a:latin typeface="+mn-lt"/>
                              <a:ea typeface="+mn-ea"/>
                              <a:cs typeface="+mn-cs"/>
                            </a:rPr>
                            <a:t>Limit annual changes in the coastwide TCEY</a:t>
                          </a:r>
                        </a:p>
                      </a:txBody>
                      <a:tcPr marL="54733" marR="54733" marT="0" marB="0" anchor="ctr"/>
                    </a:tc>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Average Annual Variability (</a:t>
                          </a:r>
                          <a:r>
                            <a:rPr lang="en-US" sz="1400" i="1" dirty="0">
                              <a:solidFill>
                                <a:srgbClr val="000000"/>
                              </a:solidFill>
                              <a:effectLst/>
                              <a:latin typeface="+mn-lt"/>
                              <a:ea typeface="Times New Roman" panose="02020603050405020304" pitchFamily="18" charset="0"/>
                              <a:cs typeface="Times New Roman" panose="02020603050405020304" pitchFamily="18" charset="0"/>
                            </a:rPr>
                            <a:t>AAV</a:t>
                          </a:r>
                          <a:r>
                            <a:rPr lang="en-US" sz="1400" dirty="0">
                              <a:solidFill>
                                <a:srgbClr val="000000"/>
                              </a:solidFill>
                              <a:effectLst/>
                              <a:latin typeface="+mn-lt"/>
                              <a:ea typeface="Times New Roman" panose="02020603050405020304" pitchFamily="18" charset="0"/>
                              <a:cs typeface="Times New Roman" panose="02020603050405020304" pitchFamily="18" charset="0"/>
                            </a:rPr>
                            <a:t>) &gt; 15%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Long-term</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0.25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solidFill>
                                      <a:srgbClr val="404040"/>
                                    </a:solidFill>
                                    <a:effectLst/>
                                    <a:latin typeface="Cambria Math" panose="02040503050406030204" pitchFamily="18" charset="0"/>
                                    <a:ea typeface="Times New Roman" panose="02020603050405020304" pitchFamily="18" charset="0"/>
                                    <a:cs typeface="Times New Roman" panose="02020603050405020304" pitchFamily="18" charset="0"/>
                                  </a:rPr>
                                  <m:t>𝑃</m:t>
                                </m:r>
                                <m:r>
                                  <a:rPr lang="en-US" sz="1400" i="1">
                                    <a:solidFill>
                                      <a:srgbClr val="40404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i="1">
                                    <a:solidFill>
                                      <a:srgbClr val="404040"/>
                                    </a:solidFill>
                                    <a:effectLst/>
                                    <a:latin typeface="Cambria Math" panose="02040503050406030204" pitchFamily="18" charset="0"/>
                                    <a:ea typeface="Times New Roman" panose="02020603050405020304" pitchFamily="18" charset="0"/>
                                    <a:cs typeface="Times New Roman" panose="02020603050405020304" pitchFamily="18" charset="0"/>
                                  </a:rPr>
                                  <m:t>𝐴𝐴𝑉</m:t>
                                </m:r>
                                <m:r>
                                  <a:rPr lang="en-US" sz="1400" i="1">
                                    <a:solidFill>
                                      <a:srgbClr val="404040"/>
                                    </a:solidFill>
                                    <a:effectLst/>
                                    <a:latin typeface="Cambria Math" panose="02040503050406030204" pitchFamily="18" charset="0"/>
                                    <a:ea typeface="Times New Roman" panose="02020603050405020304" pitchFamily="18" charset="0"/>
                                    <a:cs typeface="Times New Roman" panose="02020603050405020304" pitchFamily="18" charset="0"/>
                                  </a:rPr>
                                  <m:t>&gt;15%)</m:t>
                                </m:r>
                              </m:oMath>
                            </m:oMathPara>
                          </a14:m>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2276075"/>
                      </a:ext>
                    </a:extLst>
                  </a:tr>
                  <a:tr h="1188720">
                    <a:tc>
                      <a:txBody>
                        <a:bodyPr/>
                        <a:lstStyle/>
                        <a:p>
                          <a:pPr marL="0" marR="0" algn="l" defTabSz="914400" rtl="0" eaLnBrk="1" latinLnBrk="0" hangingPunct="1">
                            <a:lnSpc>
                              <a:spcPct val="107000"/>
                            </a:lnSpc>
                            <a:spcBef>
                              <a:spcPts val="0"/>
                            </a:spcBef>
                            <a:spcAft>
                              <a:spcPts val="0"/>
                            </a:spcAft>
                          </a:pPr>
                          <a:r>
                            <a:rPr lang="en-US" sz="1400" b="1" kern="1200" cap="small" dirty="0">
                              <a:solidFill>
                                <a:schemeClr val="lt1"/>
                              </a:solidFill>
                              <a:effectLst/>
                              <a:latin typeface="+mn-lt"/>
                              <a:ea typeface="+mn-ea"/>
                              <a:cs typeface="+mn-cs"/>
                            </a:rPr>
                            <a:t>2.2 Maximize Directed Fishing Yield</a:t>
                          </a:r>
                        </a:p>
                      </a:txBody>
                      <a:tcPr marL="54733" marR="54733"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effectLst/>
                              <a:latin typeface="+mn-lt"/>
                              <a:ea typeface="+mn-ea"/>
                              <a:cs typeface="+mn-cs"/>
                            </a:rPr>
                            <a:t>Maintain TCEY above a minimum level coastwide</a:t>
                          </a:r>
                        </a:p>
                      </a:txBody>
                      <a:tcPr marL="68580" marR="68580" marT="0" marB="0" anchor="ctr"/>
                    </a:tc>
                    <a:tc>
                      <a:txBody>
                        <a:bodyPr/>
                        <a:lstStyle/>
                        <a:p>
                          <a:pPr marL="0" marR="0">
                            <a:lnSpc>
                              <a:spcPct val="107000"/>
                            </a:lnSpc>
                            <a:spcBef>
                              <a:spcPts val="0"/>
                            </a:spcBef>
                            <a:spcAft>
                              <a:spcPts val="0"/>
                            </a:spcAft>
                          </a:pPr>
                          <a:r>
                            <a:rPr lang="en-US" sz="1400" kern="1200" dirty="0">
                              <a:solidFill>
                                <a:srgbClr val="000000"/>
                              </a:solidFill>
                              <a:effectLst/>
                              <a:latin typeface="+mn-lt"/>
                              <a:ea typeface="Times New Roman" panose="02020603050405020304" pitchFamily="18" charset="0"/>
                              <a:cs typeface="Times New Roman" panose="02020603050405020304" pitchFamily="18" charset="0"/>
                            </a:rPr>
                            <a:t>Coastwide TCEY &lt; </a:t>
                          </a:r>
                          <a:r>
                            <a:rPr lang="en-US" sz="1400" kern="1200" dirty="0" err="1">
                              <a:solidFill>
                                <a:srgbClr val="000000"/>
                              </a:solidFill>
                              <a:effectLst/>
                              <a:latin typeface="+mn-lt"/>
                              <a:ea typeface="Times New Roman" panose="02020603050405020304" pitchFamily="18" charset="0"/>
                              <a:cs typeface="Times New Roman" panose="02020603050405020304" pitchFamily="18" charset="0"/>
                            </a:rPr>
                            <a:t>TCEY</a:t>
                          </a:r>
                          <a:r>
                            <a:rPr lang="en-US" sz="1400" kern="1200" baseline="-25000" dirty="0" err="1">
                              <a:solidFill>
                                <a:srgbClr val="000000"/>
                              </a:solidFill>
                              <a:effectLst/>
                              <a:latin typeface="+mn-lt"/>
                              <a:ea typeface="Times New Roman" panose="02020603050405020304" pitchFamily="18" charset="0"/>
                              <a:cs typeface="Times New Roman" panose="02020603050405020304" pitchFamily="18" charset="0"/>
                            </a:rPr>
                            <a:t>min</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Long-term</a:t>
                          </a:r>
                          <a:endParaRPr lang="en-US" sz="1400" dirty="0">
                            <a:effectLst/>
                            <a:latin typeface="+mn-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Short-term</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a:t>
                          </a:r>
                          <a:endParaRPr lang="en-US" sz="1400" dirty="0">
                            <a:effectLst/>
                            <a:latin typeface="+mn-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t>𝑃</m:t>
                                </m:r>
                                <m: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t>𝑇𝐶𝐸𝑌</m:t>
                                </m:r>
                                <m: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t>&lt;</m:t>
                                </m:r>
                                <m:sSub>
                                  <m:sSubPr>
                                    <m:ctrlP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t>𝑇𝐶𝐸𝑌</m:t>
                                    </m:r>
                                  </m:e>
                                  <m:sub>
                                    <m: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t>𝑚𝑖𝑛</m:t>
                                    </m:r>
                                  </m:sub>
                                </m:sSub>
                                <m:r>
                                  <a:rPr lang="en-US" sz="1400" i="1" kern="1200">
                                    <a:solidFill>
                                      <a:srgbClr val="404040"/>
                                    </a:solidFill>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9987057"/>
                      </a:ext>
                    </a:extLst>
                  </a:tr>
                </a:tbl>
              </a:graphicData>
            </a:graphic>
          </p:graphicFrame>
        </mc:Choice>
        <mc:Fallback xmlns="">
          <p:graphicFrame>
            <p:nvGraphicFramePr>
              <p:cNvPr id="6" name="Table 5">
                <a:extLst>
                  <a:ext uri="{FF2B5EF4-FFF2-40B4-BE49-F238E27FC236}">
                    <a16:creationId xmlns:a16="http://schemas.microsoft.com/office/drawing/2014/main" id="{812CD855-0F9A-4722-84B2-12449CFA450D}"/>
                  </a:ext>
                </a:extLst>
              </p:cNvPr>
              <p:cNvGraphicFramePr>
                <a:graphicFrameLocks noGrp="1"/>
              </p:cNvGraphicFramePr>
              <p:nvPr>
                <p:extLst>
                  <p:ext uri="{D42A27DB-BD31-4B8C-83A1-F6EECF244321}">
                    <p14:modId xmlns:p14="http://schemas.microsoft.com/office/powerpoint/2010/main" val="266269940"/>
                  </p:ext>
                </p:extLst>
              </p:nvPr>
            </p:nvGraphicFramePr>
            <p:xfrm>
              <a:off x="228599" y="543910"/>
              <a:ext cx="8800917" cy="4550722"/>
            </p:xfrm>
            <a:graphic>
              <a:graphicData uri="http://schemas.openxmlformats.org/drawingml/2006/table">
                <a:tbl>
                  <a:tblPr firstRow="1" firstCol="1" bandRow="1">
                    <a:tableStyleId>{5C22544A-7EE6-4342-B048-85BDC9FD1C3A}</a:tableStyleId>
                  </a:tblPr>
                  <a:tblGrid>
                    <a:gridCol w="1339503">
                      <a:extLst>
                        <a:ext uri="{9D8B030D-6E8A-4147-A177-3AD203B41FA5}">
                          <a16:colId xmlns:a16="http://schemas.microsoft.com/office/drawing/2014/main" val="1023096691"/>
                        </a:ext>
                      </a:extLst>
                    </a:gridCol>
                    <a:gridCol w="1396839">
                      <a:extLst>
                        <a:ext uri="{9D8B030D-6E8A-4147-A177-3AD203B41FA5}">
                          <a16:colId xmlns:a16="http://schemas.microsoft.com/office/drawing/2014/main" val="11238375"/>
                        </a:ext>
                      </a:extLst>
                    </a:gridCol>
                    <a:gridCol w="2057034">
                      <a:extLst>
                        <a:ext uri="{9D8B030D-6E8A-4147-A177-3AD203B41FA5}">
                          <a16:colId xmlns:a16="http://schemas.microsoft.com/office/drawing/2014/main" val="1200873191"/>
                        </a:ext>
                      </a:extLst>
                    </a:gridCol>
                    <a:gridCol w="1097280">
                      <a:extLst>
                        <a:ext uri="{9D8B030D-6E8A-4147-A177-3AD203B41FA5}">
                          <a16:colId xmlns:a16="http://schemas.microsoft.com/office/drawing/2014/main" val="251884997"/>
                        </a:ext>
                      </a:extLst>
                    </a:gridCol>
                    <a:gridCol w="1463040">
                      <a:extLst>
                        <a:ext uri="{9D8B030D-6E8A-4147-A177-3AD203B41FA5}">
                          <a16:colId xmlns:a16="http://schemas.microsoft.com/office/drawing/2014/main" val="3101886823"/>
                        </a:ext>
                      </a:extLst>
                    </a:gridCol>
                    <a:gridCol w="1447221">
                      <a:extLst>
                        <a:ext uri="{9D8B030D-6E8A-4147-A177-3AD203B41FA5}">
                          <a16:colId xmlns:a16="http://schemas.microsoft.com/office/drawing/2014/main" val="1711931350"/>
                        </a:ext>
                      </a:extLst>
                    </a:gridCol>
                  </a:tblGrid>
                  <a:tr h="394329">
                    <a:tc>
                      <a:txBody>
                        <a:bodyPr/>
                        <a:lstStyle/>
                        <a:p>
                          <a:pPr marL="0" marR="0">
                            <a:lnSpc>
                              <a:spcPct val="107000"/>
                            </a:lnSpc>
                            <a:spcBef>
                              <a:spcPts val="0"/>
                            </a:spcBef>
                            <a:spcAft>
                              <a:spcPts val="0"/>
                            </a:spcAft>
                          </a:pPr>
                          <a:r>
                            <a:rPr lang="en-US" sz="1100" cap="small" dirty="0">
                              <a:effectLst/>
                            </a:rPr>
                            <a:t>General Objective</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Measurable Objective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Measurable Outcome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Time-frame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Tolerance</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100" cap="small">
                              <a:effectLst/>
                            </a:rPr>
                            <a:t>Performance Metric</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extLst>
                      <a:ext uri="{0D108BD9-81ED-4DB2-BD59-A6C34878D82A}">
                        <a16:rowId xmlns:a16="http://schemas.microsoft.com/office/drawing/2014/main" val="275854856"/>
                      </a:ext>
                    </a:extLst>
                  </a:tr>
                  <a:tr h="2054543">
                    <a:tc>
                      <a:txBody>
                        <a:bodyPr/>
                        <a:lstStyle/>
                        <a:p>
                          <a:pPr marL="0" marR="0">
                            <a:lnSpc>
                              <a:spcPct val="107000"/>
                            </a:lnSpc>
                            <a:spcBef>
                              <a:spcPts val="0"/>
                            </a:spcBef>
                            <a:spcAft>
                              <a:spcPts val="0"/>
                            </a:spcAft>
                          </a:pPr>
                          <a:r>
                            <a:rPr lang="en-US" sz="1400" cap="small" dirty="0">
                              <a:effectLst/>
                            </a:rPr>
                            <a:t>1.1. Keep biomass above a limit to avoid critical stock sizes</a:t>
                          </a:r>
                          <a:endParaRPr lang="en-US" sz="1400" dirty="0">
                            <a:effectLst/>
                          </a:endParaRPr>
                        </a:p>
                        <a:p>
                          <a:pPr marL="0" marR="0">
                            <a:lnSpc>
                              <a:spcPct val="107000"/>
                            </a:lnSpc>
                            <a:spcBef>
                              <a:spcPts val="0"/>
                            </a:spcBef>
                            <a:spcAft>
                              <a:spcPts val="0"/>
                            </a:spcAft>
                          </a:pPr>
                          <a:r>
                            <a:rPr lang="en-US" sz="1400" cap="small" dirty="0">
                              <a:effectLst/>
                            </a:rPr>
                            <a:t> </a:t>
                          </a:r>
                          <a:endParaRPr lang="en-US" sz="1400" dirty="0">
                            <a:effectLst/>
                          </a:endParaRPr>
                        </a:p>
                        <a:p>
                          <a:pPr marL="0" marR="0">
                            <a:lnSpc>
                              <a:spcPct val="107000"/>
                            </a:lnSpc>
                            <a:spcBef>
                              <a:spcPts val="0"/>
                            </a:spcBef>
                            <a:spcAft>
                              <a:spcPts val="0"/>
                            </a:spcAft>
                          </a:pPr>
                          <a:r>
                            <a:rPr lang="en-US" sz="1400" dirty="0">
                              <a:effectLst/>
                            </a:rPr>
                            <a:t>Biomass Limit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Maintain a minimum female spawning stock biomass above a biomass limit reference point at least 90% of the time</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SB &lt; Spawning Biomass Limit (</a:t>
                          </a:r>
                          <a:r>
                            <a:rPr lang="en-US" sz="1400" dirty="0" err="1">
                              <a:effectLst/>
                              <a:latin typeface="+mn-lt"/>
                            </a:rPr>
                            <a:t>SB</a:t>
                          </a:r>
                          <a:r>
                            <a:rPr lang="en-US" sz="1400" baseline="-25000" dirty="0" err="1">
                              <a:effectLst/>
                              <a:latin typeface="+mn-lt"/>
                            </a:rPr>
                            <a:t>Lim</a:t>
                          </a:r>
                          <a:r>
                            <a:rPr lang="en-US" sz="1400" dirty="0">
                              <a:effectLst/>
                              <a:latin typeface="+mn-lt"/>
                            </a:rPr>
                            <a:t>)</a:t>
                          </a:r>
                        </a:p>
                        <a:p>
                          <a:pPr marL="0" marR="0">
                            <a:lnSpc>
                              <a:spcPct val="107000"/>
                            </a:lnSpc>
                            <a:spcBef>
                              <a:spcPts val="0"/>
                            </a:spcBef>
                            <a:spcAft>
                              <a:spcPts val="0"/>
                            </a:spcAft>
                          </a:pPr>
                          <a:r>
                            <a:rPr lang="en-US" sz="1400" dirty="0">
                              <a:effectLst/>
                              <a:latin typeface="+mn-lt"/>
                            </a:rPr>
                            <a:t> </a:t>
                          </a:r>
                        </a:p>
                        <a:p>
                          <a:pPr marL="0" marR="0">
                            <a:lnSpc>
                              <a:spcPct val="107000"/>
                            </a:lnSpc>
                            <a:spcBef>
                              <a:spcPts val="0"/>
                            </a:spcBef>
                            <a:spcAft>
                              <a:spcPts val="0"/>
                            </a:spcAft>
                          </a:pPr>
                          <a:r>
                            <a:rPr lang="en-US" sz="1400" dirty="0" err="1">
                              <a:effectLst/>
                              <a:latin typeface="+mn-lt"/>
                            </a:rPr>
                            <a:t>SB</a:t>
                          </a:r>
                          <a:r>
                            <a:rPr lang="en-US" sz="1400" baseline="-25000" dirty="0" err="1">
                              <a:effectLst/>
                              <a:latin typeface="+mn-lt"/>
                            </a:rPr>
                            <a:t>Lim</a:t>
                          </a:r>
                          <a:r>
                            <a:rPr lang="en-US" sz="1400" dirty="0">
                              <a:effectLst/>
                              <a:latin typeface="+mn-lt"/>
                            </a:rPr>
                            <a:t>=20% spawning biomass</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Long-term</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pPr marL="0" marR="0">
                            <a:lnSpc>
                              <a:spcPct val="107000"/>
                            </a:lnSpc>
                            <a:spcBef>
                              <a:spcPts val="0"/>
                            </a:spcBef>
                            <a:spcAft>
                              <a:spcPts val="0"/>
                            </a:spcAft>
                          </a:pPr>
                          <a:r>
                            <a:rPr lang="en-US" sz="1400" dirty="0">
                              <a:effectLst/>
                              <a:latin typeface="+mn-lt"/>
                            </a:rPr>
                            <a:t>0.10</a:t>
                          </a:r>
                          <a:endParaRPr lang="en-US" sz="1400" dirty="0">
                            <a:effectLst/>
                            <a:latin typeface="+mn-lt"/>
                            <a:ea typeface="Calibri" panose="020F0502020204030204" pitchFamily="34" charset="0"/>
                            <a:cs typeface="Times New Roman" panose="02020603050405020304" pitchFamily="18" charset="0"/>
                          </a:endParaRPr>
                        </a:p>
                      </a:txBody>
                      <a:tcPr marL="54733" marR="54733" marT="0" marB="0" anchor="ctr"/>
                    </a:tc>
                    <a:tc>
                      <a:txBody>
                        <a:bodyPr/>
                        <a:lstStyle/>
                        <a:p>
                          <a:endParaRPr lang="en-US"/>
                        </a:p>
                      </a:txBody>
                      <a:tcPr marL="54733" marR="54733" marT="0" marB="0" anchor="ctr">
                        <a:blipFill>
                          <a:blip r:embed="rId2"/>
                          <a:stretch>
                            <a:fillRect l="-507563" t="-20772" r="-1681" b="-102967"/>
                          </a:stretch>
                        </a:blipFill>
                      </a:tcPr>
                    </a:tc>
                    <a:extLst>
                      <a:ext uri="{0D108BD9-81ED-4DB2-BD59-A6C34878D82A}">
                        <a16:rowId xmlns:a16="http://schemas.microsoft.com/office/drawing/2014/main" val="2834705877"/>
                      </a:ext>
                    </a:extLst>
                  </a:tr>
                  <a:tr h="913130">
                    <a:tc>
                      <a:txBody>
                        <a:bodyPr/>
                        <a:lstStyle/>
                        <a:p>
                          <a:pPr marL="0" marR="0" algn="l" defTabSz="914400" rtl="0" eaLnBrk="1" latinLnBrk="0" hangingPunct="1">
                            <a:lnSpc>
                              <a:spcPct val="107000"/>
                            </a:lnSpc>
                            <a:spcBef>
                              <a:spcPts val="0"/>
                            </a:spcBef>
                            <a:spcAft>
                              <a:spcPts val="0"/>
                            </a:spcAft>
                          </a:pPr>
                          <a:r>
                            <a:rPr lang="en-US" sz="1400" b="1" kern="1200" cap="small" dirty="0">
                              <a:solidFill>
                                <a:schemeClr val="lt1"/>
                              </a:solidFill>
                              <a:effectLst/>
                              <a:latin typeface="+mn-lt"/>
                              <a:ea typeface="+mn-ea"/>
                              <a:cs typeface="+mn-cs"/>
                            </a:rPr>
                            <a:t>2.1 Limit Catch Variability</a:t>
                          </a:r>
                        </a:p>
                      </a:txBody>
                      <a:tcPr marL="54733" marR="54733"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effectLst/>
                              <a:latin typeface="+mn-lt"/>
                              <a:ea typeface="+mn-ea"/>
                              <a:cs typeface="+mn-cs"/>
                            </a:rPr>
                            <a:t>Limit annual changes in the coastwide TCEY</a:t>
                          </a:r>
                        </a:p>
                      </a:txBody>
                      <a:tcPr marL="54733" marR="54733" marT="0" marB="0" anchor="ctr"/>
                    </a:tc>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Average Annual Variability (</a:t>
                          </a:r>
                          <a:r>
                            <a:rPr lang="en-US" sz="1400" i="1" dirty="0">
                              <a:solidFill>
                                <a:srgbClr val="000000"/>
                              </a:solidFill>
                              <a:effectLst/>
                              <a:latin typeface="+mn-lt"/>
                              <a:ea typeface="Times New Roman" panose="02020603050405020304" pitchFamily="18" charset="0"/>
                              <a:cs typeface="Times New Roman" panose="02020603050405020304" pitchFamily="18" charset="0"/>
                            </a:rPr>
                            <a:t>AAV</a:t>
                          </a:r>
                          <a:r>
                            <a:rPr lang="en-US" sz="1400" dirty="0">
                              <a:solidFill>
                                <a:srgbClr val="000000"/>
                              </a:solidFill>
                              <a:effectLst/>
                              <a:latin typeface="+mn-lt"/>
                              <a:ea typeface="Times New Roman" panose="02020603050405020304" pitchFamily="18" charset="0"/>
                              <a:cs typeface="Times New Roman" panose="02020603050405020304" pitchFamily="18" charset="0"/>
                            </a:rPr>
                            <a:t>) &gt; 15%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Long-term</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0.25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blipFill>
                          <a:blip r:embed="rId2"/>
                          <a:stretch>
                            <a:fillRect l="-507563" t="-271333" r="-1681" b="-131333"/>
                          </a:stretch>
                        </a:blipFill>
                      </a:tcPr>
                    </a:tc>
                    <a:extLst>
                      <a:ext uri="{0D108BD9-81ED-4DB2-BD59-A6C34878D82A}">
                        <a16:rowId xmlns:a16="http://schemas.microsoft.com/office/drawing/2014/main" val="2672276075"/>
                      </a:ext>
                    </a:extLst>
                  </a:tr>
                  <a:tr h="1188720">
                    <a:tc>
                      <a:txBody>
                        <a:bodyPr/>
                        <a:lstStyle/>
                        <a:p>
                          <a:pPr marL="0" marR="0" algn="l" defTabSz="914400" rtl="0" eaLnBrk="1" latinLnBrk="0" hangingPunct="1">
                            <a:lnSpc>
                              <a:spcPct val="107000"/>
                            </a:lnSpc>
                            <a:spcBef>
                              <a:spcPts val="0"/>
                            </a:spcBef>
                            <a:spcAft>
                              <a:spcPts val="0"/>
                            </a:spcAft>
                          </a:pPr>
                          <a:r>
                            <a:rPr lang="en-US" sz="1400" b="1" kern="1200" cap="small" dirty="0">
                              <a:solidFill>
                                <a:schemeClr val="lt1"/>
                              </a:solidFill>
                              <a:effectLst/>
                              <a:latin typeface="+mn-lt"/>
                              <a:ea typeface="+mn-ea"/>
                              <a:cs typeface="+mn-cs"/>
                            </a:rPr>
                            <a:t>2.2 Maximize Directed Fishing Yield</a:t>
                          </a:r>
                        </a:p>
                      </a:txBody>
                      <a:tcPr marL="54733" marR="54733"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effectLst/>
                              <a:latin typeface="+mn-lt"/>
                              <a:ea typeface="+mn-ea"/>
                              <a:cs typeface="+mn-cs"/>
                            </a:rPr>
                            <a:t>Maintain TCEY above a minimum level coastwide</a:t>
                          </a:r>
                        </a:p>
                      </a:txBody>
                      <a:tcPr marL="68580" marR="68580" marT="0" marB="0" anchor="ctr"/>
                    </a:tc>
                    <a:tc>
                      <a:txBody>
                        <a:bodyPr/>
                        <a:lstStyle/>
                        <a:p>
                          <a:pPr marL="0" marR="0">
                            <a:lnSpc>
                              <a:spcPct val="107000"/>
                            </a:lnSpc>
                            <a:spcBef>
                              <a:spcPts val="0"/>
                            </a:spcBef>
                            <a:spcAft>
                              <a:spcPts val="0"/>
                            </a:spcAft>
                          </a:pPr>
                          <a:r>
                            <a:rPr lang="en-US" sz="1400" kern="1200" dirty="0">
                              <a:solidFill>
                                <a:srgbClr val="000000"/>
                              </a:solidFill>
                              <a:effectLst/>
                              <a:latin typeface="+mn-lt"/>
                              <a:ea typeface="Times New Roman" panose="02020603050405020304" pitchFamily="18" charset="0"/>
                              <a:cs typeface="Times New Roman" panose="02020603050405020304" pitchFamily="18" charset="0"/>
                            </a:rPr>
                            <a:t>Coastwide TCEY &lt; </a:t>
                          </a:r>
                          <a:r>
                            <a:rPr lang="en-US" sz="1400" kern="1200" dirty="0" err="1">
                              <a:solidFill>
                                <a:srgbClr val="000000"/>
                              </a:solidFill>
                              <a:effectLst/>
                              <a:latin typeface="+mn-lt"/>
                              <a:ea typeface="Times New Roman" panose="02020603050405020304" pitchFamily="18" charset="0"/>
                              <a:cs typeface="Times New Roman" panose="02020603050405020304" pitchFamily="18" charset="0"/>
                            </a:rPr>
                            <a:t>TCEY</a:t>
                          </a:r>
                          <a:r>
                            <a:rPr lang="en-US" sz="1400" kern="1200" baseline="-25000" dirty="0" err="1">
                              <a:solidFill>
                                <a:srgbClr val="000000"/>
                              </a:solidFill>
                              <a:effectLst/>
                              <a:latin typeface="+mn-lt"/>
                              <a:ea typeface="Times New Roman" panose="02020603050405020304" pitchFamily="18" charset="0"/>
                              <a:cs typeface="Times New Roman" panose="02020603050405020304" pitchFamily="18" charset="0"/>
                            </a:rPr>
                            <a:t>min</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Long-term</a:t>
                          </a:r>
                          <a:endParaRPr lang="en-US" sz="1400" dirty="0">
                            <a:effectLst/>
                            <a:latin typeface="+mn-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Short-term</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a:t>
                          </a:r>
                          <a:endParaRPr lang="en-US" sz="1400" dirty="0">
                            <a:effectLst/>
                            <a:latin typeface="+mn-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400" kern="1200" dirty="0">
                              <a:solidFill>
                                <a:srgbClr val="000000"/>
                              </a:solidFill>
                              <a:effectLst/>
                              <a:latin typeface="+mn-lt"/>
                              <a:ea typeface="Calibri" panose="020F0502020204030204" pitchFamily="34"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blipFill>
                          <a:blip r:embed="rId2"/>
                          <a:stretch>
                            <a:fillRect l="-507563" t="-285641" r="-1681" b="-1026"/>
                          </a:stretch>
                        </a:blipFill>
                      </a:tcPr>
                    </a:tc>
                    <a:extLst>
                      <a:ext uri="{0D108BD9-81ED-4DB2-BD59-A6C34878D82A}">
                        <a16:rowId xmlns:a16="http://schemas.microsoft.com/office/drawing/2014/main" val="1689987057"/>
                      </a:ext>
                    </a:extLst>
                  </a:tr>
                </a:tbl>
              </a:graphicData>
            </a:graphic>
          </p:graphicFrame>
        </mc:Fallback>
      </mc:AlternateContent>
    </p:spTree>
    <p:extLst>
      <p:ext uri="{BB962C8B-B14F-4D97-AF65-F5344CB8AC3E}">
        <p14:creationId xmlns:p14="http://schemas.microsoft.com/office/powerpoint/2010/main" val="307022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BB0DA5-A99E-4673-B24E-8F52517418BF}"/>
              </a:ext>
            </a:extLst>
          </p:cNvPr>
          <p:cNvSpPr>
            <a:spLocks noGrp="1"/>
          </p:cNvSpPr>
          <p:nvPr>
            <p:ph idx="1"/>
          </p:nvPr>
        </p:nvSpPr>
        <p:spPr/>
        <p:txBody>
          <a:bodyPr/>
          <a:lstStyle/>
          <a:p>
            <a:r>
              <a:rPr lang="en-US" dirty="0"/>
              <a:t>Must meet Biological Sustainability (1.1)</a:t>
            </a:r>
          </a:p>
          <a:p>
            <a:r>
              <a:rPr lang="en-US" dirty="0"/>
              <a:t>Then meet catch limit stability (2.1) and maintain a minimum catch limit (2.2)</a:t>
            </a:r>
          </a:p>
          <a:p>
            <a:r>
              <a:rPr lang="en-US" dirty="0"/>
              <a:t>Then, maximize catch limit subject to above</a:t>
            </a:r>
          </a:p>
          <a:p>
            <a:endParaRPr lang="en-US" dirty="0"/>
          </a:p>
          <a:p>
            <a:r>
              <a:rPr lang="en-US" dirty="0"/>
              <a:t>Statistics of interest can be informative and benefit the evaluation</a:t>
            </a:r>
          </a:p>
          <a:p>
            <a:endParaRPr lang="en-US" dirty="0"/>
          </a:p>
        </p:txBody>
      </p:sp>
      <p:sp>
        <p:nvSpPr>
          <p:cNvPr id="3" name="Title 2">
            <a:extLst>
              <a:ext uri="{FF2B5EF4-FFF2-40B4-BE49-F238E27FC236}">
                <a16:creationId xmlns:a16="http://schemas.microsoft.com/office/drawing/2014/main" id="{69E01D2F-ED1A-4DB2-B164-3CF3A295EA21}"/>
              </a:ext>
            </a:extLst>
          </p:cNvPr>
          <p:cNvSpPr>
            <a:spLocks noGrp="1"/>
          </p:cNvSpPr>
          <p:nvPr>
            <p:ph type="title"/>
          </p:nvPr>
        </p:nvSpPr>
        <p:spPr/>
        <p:txBody>
          <a:bodyPr>
            <a:normAutofit fontScale="90000"/>
          </a:bodyPr>
          <a:lstStyle/>
          <a:p>
            <a:r>
              <a:rPr lang="en-US" dirty="0"/>
              <a:t>Priority</a:t>
            </a:r>
          </a:p>
        </p:txBody>
      </p:sp>
      <p:sp>
        <p:nvSpPr>
          <p:cNvPr id="4" name="Footer Placeholder 3">
            <a:extLst>
              <a:ext uri="{FF2B5EF4-FFF2-40B4-BE49-F238E27FC236}">
                <a16:creationId xmlns:a16="http://schemas.microsoft.com/office/drawing/2014/main" id="{F3BF7229-8719-4948-B9EA-ABEB4B56D2E3}"/>
              </a:ext>
            </a:extLst>
          </p:cNvPr>
          <p:cNvSpPr>
            <a:spLocks noGrp="1"/>
          </p:cNvSpPr>
          <p:nvPr>
            <p:ph type="ftr" sz="quarter" idx="11"/>
          </p:nvPr>
        </p:nvSpPr>
        <p:spPr/>
        <p:txBody>
          <a:bodyPr/>
          <a:lstStyle/>
          <a:p>
            <a:r>
              <a:rPr lang="en-US"/>
              <a:t>MSAB012</a:t>
            </a:r>
            <a:endParaRPr lang="en-US" dirty="0"/>
          </a:p>
        </p:txBody>
      </p:sp>
      <p:sp>
        <p:nvSpPr>
          <p:cNvPr id="5" name="Slide Number Placeholder 4">
            <a:extLst>
              <a:ext uri="{FF2B5EF4-FFF2-40B4-BE49-F238E27FC236}">
                <a16:creationId xmlns:a16="http://schemas.microsoft.com/office/drawing/2014/main" id="{7A8018C3-1497-4E51-99D6-6B5BCB492093}"/>
              </a:ext>
            </a:extLst>
          </p:cNvPr>
          <p:cNvSpPr>
            <a:spLocks noGrp="1"/>
          </p:cNvSpPr>
          <p:nvPr>
            <p:ph type="sldNum" sz="quarter" idx="12"/>
          </p:nvPr>
        </p:nvSpPr>
        <p:spPr/>
        <p:txBody>
          <a:bodyPr/>
          <a:lstStyle/>
          <a:p>
            <a:r>
              <a:rPr lang="en-US"/>
              <a:t> Slide </a:t>
            </a:r>
            <a:fld id="{BEB637D7-08EF-4CC1-BCBD-08D4F4E5EFC4}" type="slidenum">
              <a:rPr lang="en-US" smtClean="0"/>
              <a:pPr/>
              <a:t>9</a:t>
            </a:fld>
            <a:endParaRPr lang="en-US" dirty="0"/>
          </a:p>
        </p:txBody>
      </p:sp>
    </p:spTree>
    <p:extLst>
      <p:ext uri="{BB962C8B-B14F-4D97-AF65-F5344CB8AC3E}">
        <p14:creationId xmlns:p14="http://schemas.microsoft.com/office/powerpoint/2010/main" val="3530705098"/>
      </p:ext>
    </p:extLst>
  </p:cSld>
  <p:clrMapOvr>
    <a:masterClrMapping/>
  </p:clrMapOvr>
</p:sld>
</file>

<file path=ppt/theme/theme1.xml><?xml version="1.0" encoding="utf-8"?>
<a:theme xmlns:a="http://schemas.openxmlformats.org/drawingml/2006/main" name="IPHC_2015_AM_Template_White">
  <a:themeElements>
    <a:clrScheme name="iphc">
      <a:dk1>
        <a:srgbClr val="000000"/>
      </a:dk1>
      <a:lt1>
        <a:srgbClr val="FEFAC9"/>
      </a:lt1>
      <a:dk2>
        <a:srgbClr val="000000"/>
      </a:dk2>
      <a:lt2>
        <a:srgbClr val="FEFAC9"/>
      </a:lt2>
      <a:accent1>
        <a:srgbClr val="53614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iph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PHC Secretariat ppts - TEMPLATE" id="{D2423A2D-4889-48EB-B384-511BD6E8603F}" vid="{F559AA6A-DF8C-4E48-A421-4E53B890B3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IPHC Secretariat ppts - TEMPLATE</Template>
  <TotalTime>11912</TotalTime>
  <Words>2378</Words>
  <Application>Microsoft Office PowerPoint</Application>
  <PresentationFormat>On-screen Show (16:9)</PresentationFormat>
  <Paragraphs>318</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Cambria Math</vt:lpstr>
      <vt:lpstr>Times New Roman</vt:lpstr>
      <vt:lpstr>IPHC_2015_AM_Template_White</vt:lpstr>
      <vt:lpstr>Goals, objectives, and performance metrics</vt:lpstr>
      <vt:lpstr>MSAB-011 Report: Goals and objectives</vt:lpstr>
      <vt:lpstr>MSAB011 Report: objectives</vt:lpstr>
      <vt:lpstr>MSAB011 Report: objectives</vt:lpstr>
      <vt:lpstr>Goals</vt:lpstr>
      <vt:lpstr>Ad-hoc objectives working group </vt:lpstr>
      <vt:lpstr>Objectives (definitions)</vt:lpstr>
      <vt:lpstr>Current Goals and Objectives (primary)</vt:lpstr>
      <vt:lpstr>Priority</vt:lpstr>
      <vt:lpstr>Biological sustainability</vt:lpstr>
      <vt:lpstr>Optimize directed fishing opportunities</vt:lpstr>
      <vt:lpstr>Discard mortality &amp; Bycatch mortality</vt:lpstr>
      <vt:lpstr>Statistics of interest</vt:lpstr>
      <vt:lpstr>Commission Recommendations</vt:lpstr>
      <vt:lpstr>MSAB011 Report: Time-periods</vt:lpstr>
      <vt:lpstr>SRB Review</vt:lpstr>
      <vt:lpstr>SRB Review</vt:lpstr>
      <vt:lpstr>Reporting time periods</vt:lpstr>
      <vt:lpstr>Appropriate time periods</vt:lpstr>
      <vt:lpstr>Primary performance metrics</vt:lpstr>
      <vt:lpstr>Some secondary performance metrics</vt:lpstr>
      <vt:lpstr>Two types of probabilities</vt:lpstr>
      <vt:lpstr>Presentation of performance metrics</vt:lpstr>
      <vt:lpstr>Biological Sustainability Metrics</vt:lpstr>
      <vt:lpstr>Fishery Sustainability Metrics</vt:lpstr>
      <vt:lpstr>Requests</vt:lpstr>
      <vt:lpstr>What we need for evaluations this week</vt:lpstr>
    </vt:vector>
  </TitlesOfParts>
  <Company>IPHC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IPHC                     Management Strategy Evaluation (MSE)  An update</dc:title>
  <dc:creator>Allan Hicks</dc:creator>
  <cp:lastModifiedBy>Allan Hicks</cp:lastModifiedBy>
  <cp:revision>216</cp:revision>
  <dcterms:created xsi:type="dcterms:W3CDTF">2018-01-08T22:40:17Z</dcterms:created>
  <dcterms:modified xsi:type="dcterms:W3CDTF">2018-10-22T17:44:28Z</dcterms:modified>
</cp:coreProperties>
</file>